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4610"/>
  </p:normalViewPr>
  <p:slideViewPr>
    <p:cSldViewPr snapToGrid="0" snapToObjects="1">
      <p:cViewPr varScale="1">
        <p:scale>
          <a:sx n="98" d="100"/>
          <a:sy n="98" d="100"/>
        </p:scale>
        <p:origin x="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7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778D-262B-F407-704D-B81FFC97A726}"/>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87E443B1-E97F-899F-FBD8-BE3B8ACBAF5E}"/>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7322EA16-A2EE-98B0-E5A8-D0B0260ED1E9}"/>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F61D536F-DCAA-A839-5DA6-15D7D2972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7B5D5-ACFF-09AB-7513-635971863562}"/>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30553908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87EA4-B1CC-29DF-2C6A-15C5F2EE97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2CA00-591A-66E8-C1C8-F656BC45A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A6DCE-8A3A-2251-E605-A7234E19E715}"/>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8DE31307-3B33-BBCE-7814-0CE38FDF9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FB947-251F-5E5E-D21F-E8D9E93E4D9F}"/>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33017385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F8C070-772C-F1C8-09A0-29445DCEA993}"/>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24D46-43FF-1EFD-51CA-EA655C1F51EA}"/>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0AD5F-860E-4FB9-7F53-25A276446E7E}"/>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2190DF9D-1851-07AD-4EF3-745B88F83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8C3A0-0DEC-E03F-3D2C-32AD2CF60632}"/>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3594612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05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989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06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340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759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56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512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24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8B5A-293C-6565-5F8C-3689A79449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6BCF22-2C47-F75C-6182-239D0EECD9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BD9DC-353B-7DDF-D57D-3CF7B26C5A89}"/>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52D2DD8F-84A1-41EA-59E0-0EA8932DA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73EC8-89F0-4EF2-C3AF-C92BEE7BAFFC}"/>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20583470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271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37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ED91-9C70-1276-1E6A-DFB4A2DCB6E8}"/>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6ED453A1-1408-9057-9E29-9C7BD6829B69}"/>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F40DD-8C6E-FC4A-5B6A-701C0D83657B}"/>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19C15521-F76E-499B-676E-0BB099874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8F160-204B-9A35-229F-B4315B03BB34}"/>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19112052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3CBD-7BFD-ACA5-AEEF-E9013E75E6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A77B4-63AF-AC43-161C-CD642ADA9699}"/>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0DAAE-1611-EC07-0E75-F70DAE75EEF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D3E70F-162B-41B4-99A6-5E2672B5DCB4}"/>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6" name="Footer Placeholder 5">
            <a:extLst>
              <a:ext uri="{FF2B5EF4-FFF2-40B4-BE49-F238E27FC236}">
                <a16:creationId xmlns:a16="http://schemas.microsoft.com/office/drawing/2014/main" id="{35932FED-C419-84BF-9595-4F15539CA7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8EB1C-7F45-3A3B-E319-293349223DC5}"/>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14940909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D2A-2E8D-7439-84BA-B2C3C9B3E3DC}"/>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8F34B8-1C78-A7D0-1593-3393DD3F29D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B0195F4F-85B5-822A-56E0-D35B029FBD64}"/>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C9F35-BA5C-63E2-1D99-069E73D83DBA}"/>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5401427-F12D-2A35-4B9C-44CDE4CCDD38}"/>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5C5994-6D74-C93D-7440-735B6DC61D3D}"/>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8" name="Footer Placeholder 7">
            <a:extLst>
              <a:ext uri="{FF2B5EF4-FFF2-40B4-BE49-F238E27FC236}">
                <a16:creationId xmlns:a16="http://schemas.microsoft.com/office/drawing/2014/main" id="{4A7A92E2-D0B6-21F1-5930-5430FB2CF5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02E34-A351-4DAB-BF74-63BC1D817AC1}"/>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40065225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4763-8B9E-489C-BA67-F79A755DDA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D5B8A2-00CA-02DF-9314-344C233CBD8B}"/>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4" name="Footer Placeholder 3">
            <a:extLst>
              <a:ext uri="{FF2B5EF4-FFF2-40B4-BE49-F238E27FC236}">
                <a16:creationId xmlns:a16="http://schemas.microsoft.com/office/drawing/2014/main" id="{48B0D95E-EFEC-A835-8BF0-F0DB176CC1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A6771-F2E3-4DF5-D27F-EE67636B9957}"/>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41992110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1B06E-C209-803F-7FE9-9360357E6DBB}"/>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3" name="Footer Placeholder 2">
            <a:extLst>
              <a:ext uri="{FF2B5EF4-FFF2-40B4-BE49-F238E27FC236}">
                <a16:creationId xmlns:a16="http://schemas.microsoft.com/office/drawing/2014/main" id="{E7B7B11B-A091-E90A-C99B-19D99067E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E826C5-EECB-2D82-AE34-3762D9D1DAA7}"/>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27995763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C644-88AB-36B9-017A-B810452B777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F7B45C8A-9F44-4472-091F-BC5ECBF0933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55F82-BA6A-7B5A-B4DF-69228EDEE03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0B352D76-6666-E8CF-DDDC-16C67D4D7E20}"/>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6" name="Footer Placeholder 5">
            <a:extLst>
              <a:ext uri="{FF2B5EF4-FFF2-40B4-BE49-F238E27FC236}">
                <a16:creationId xmlns:a16="http://schemas.microsoft.com/office/drawing/2014/main" id="{CE099373-35E6-E837-0FA5-CF43DBD5A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7C588-6C57-E6D9-1E22-7B48B66F41E4}"/>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21302585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59B8-4A60-9B2D-FE9C-323D264364E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FBCF277D-276E-F94A-C319-A552EF2BCF4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4DD89594-0B39-BDDF-E4C6-0BE93FFBF7A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8BA4F0D-7680-2711-1938-5309CAE6F6DF}"/>
              </a:ext>
            </a:extLst>
          </p:cNvPr>
          <p:cNvSpPr>
            <a:spLocks noGrp="1"/>
          </p:cNvSpPr>
          <p:nvPr>
            <p:ph type="dt" sz="half" idx="10"/>
          </p:nvPr>
        </p:nvSpPr>
        <p:spPr/>
        <p:txBody>
          <a:bodyPr/>
          <a:lstStyle/>
          <a:p>
            <a:fld id="{6F1074CF-F5B7-46CA-881B-51FC7FACAE09}" type="datetimeFigureOut">
              <a:rPr lang="en-US" smtClean="0"/>
              <a:t>8/31/25</a:t>
            </a:fld>
            <a:endParaRPr lang="en-US"/>
          </a:p>
        </p:txBody>
      </p:sp>
      <p:sp>
        <p:nvSpPr>
          <p:cNvPr id="6" name="Footer Placeholder 5">
            <a:extLst>
              <a:ext uri="{FF2B5EF4-FFF2-40B4-BE49-F238E27FC236}">
                <a16:creationId xmlns:a16="http://schemas.microsoft.com/office/drawing/2014/main" id="{E746C1F1-A968-32E6-652C-DE68258E3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83E37-A75C-6AD8-A6F0-196B554812BF}"/>
              </a:ext>
            </a:extLst>
          </p:cNvPr>
          <p:cNvSpPr>
            <a:spLocks noGrp="1"/>
          </p:cNvSpPr>
          <p:nvPr>
            <p:ph type="sldNum" sz="quarter" idx="12"/>
          </p:nvPr>
        </p:nvSpPr>
        <p:spPr/>
        <p:txBody>
          <a:bodyPr/>
          <a:lstStyle/>
          <a:p>
            <a:fld id="{756DA943-6DFF-4F07-B9EC-DD9B5F4ABB41}" type="slidenum">
              <a:rPr lang="en-US" smtClean="0"/>
              <a:t>‹#›</a:t>
            </a:fld>
            <a:endParaRPr lang="en-US"/>
          </a:p>
        </p:txBody>
      </p:sp>
    </p:spTree>
    <p:extLst>
      <p:ext uri="{BB962C8B-B14F-4D97-AF65-F5344CB8AC3E}">
        <p14:creationId xmlns:p14="http://schemas.microsoft.com/office/powerpoint/2010/main" val="5315478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CD642A-3B63-0C8C-CC1D-85AB1538440D}"/>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1EC89-F5B9-4E3D-A579-1A860418B975}"/>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56AB5-19DB-2C42-D901-7FB41E8985C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6F1074CF-F5B7-46CA-881B-51FC7FACAE09}" type="datetimeFigureOut">
              <a:rPr lang="en-US" smtClean="0"/>
              <a:t>8/31/25</a:t>
            </a:fld>
            <a:endParaRPr lang="en-US"/>
          </a:p>
        </p:txBody>
      </p:sp>
      <p:sp>
        <p:nvSpPr>
          <p:cNvPr id="5" name="Footer Placeholder 4">
            <a:extLst>
              <a:ext uri="{FF2B5EF4-FFF2-40B4-BE49-F238E27FC236}">
                <a16:creationId xmlns:a16="http://schemas.microsoft.com/office/drawing/2014/main" id="{290A8A17-4FAA-55E7-59A3-8C059A11D9C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F2263B-1145-6858-374E-FFA6776DCC5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756DA943-6DFF-4F07-B9EC-DD9B5F4ABB41}" type="slidenum">
              <a:rPr lang="en-US" smtClean="0"/>
              <a:t>‹#›</a:t>
            </a:fld>
            <a:endParaRPr lang="en-US"/>
          </a:p>
        </p:txBody>
      </p:sp>
    </p:spTree>
    <p:extLst>
      <p:ext uri="{BB962C8B-B14F-4D97-AF65-F5344CB8AC3E}">
        <p14:creationId xmlns:p14="http://schemas.microsoft.com/office/powerpoint/2010/main" val="747546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981-15-2537-7_5" TargetMode="External"/><Relationship Id="rId2" Type="http://schemas.openxmlformats.org/officeDocument/2006/relationships/hyperlink" Target="https://doi.org/10.59298/ROJE/2024/43710" TargetMode="External"/><Relationship Id="rId1" Type="http://schemas.openxmlformats.org/officeDocument/2006/relationships/slideLayout" Target="../slideLayouts/slideLayout7.xml"/><Relationship Id="rId5" Type="http://schemas.openxmlformats.org/officeDocument/2006/relationships/hyperlink" Target="https://doi.org/10.1145/3460418.3479338" TargetMode="External"/><Relationship Id="rId4" Type="http://schemas.openxmlformats.org/officeDocument/2006/relationships/hyperlink" Target="https://doi.org/10.1016/j.pirs.2024.10007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alpha val="85000"/>
            </a:srgbClr>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1"/>
          <p:cNvSpPr/>
          <p:nvPr/>
        </p:nvSpPr>
        <p:spPr>
          <a:xfrm>
            <a:off x="1692473" y="1552218"/>
            <a:ext cx="11245453" cy="1240393"/>
          </a:xfrm>
          <a:prstGeom prst="rect">
            <a:avLst/>
          </a:prstGeom>
          <a:noFill/>
          <a:ln/>
        </p:spPr>
        <p:txBody>
          <a:bodyPr wrap="none" lIns="0" tIns="0" rIns="0" bIns="0" rtlCol="0" anchor="t"/>
          <a:lstStyle/>
          <a:p>
            <a:pPr marL="0" indent="0" algn="ctr">
              <a:lnSpc>
                <a:spcPts val="9750"/>
              </a:lnSpc>
              <a:buNone/>
            </a:pPr>
            <a:r>
              <a:rPr lang="en-US" sz="7800" b="1" dirty="0">
                <a:solidFill>
                  <a:srgbClr val="000000"/>
                </a:solidFill>
                <a:latin typeface="Times New Roman" panose="02020603050405020304" pitchFamily="18" charset="0"/>
                <a:ea typeface="Merriweather Bold" pitchFamily="34" charset="-122"/>
                <a:cs typeface="Times New Roman" panose="02020603050405020304" pitchFamily="18" charset="0"/>
              </a:rPr>
              <a:t>Victorian State Schools</a:t>
            </a:r>
            <a:endParaRPr lang="en-US" sz="7800" dirty="0">
              <a:latin typeface="Times New Roman" panose="02020603050405020304" pitchFamily="18" charset="0"/>
              <a:cs typeface="Times New Roman" panose="02020603050405020304" pitchFamily="18" charset="0"/>
            </a:endParaRPr>
          </a:p>
        </p:txBody>
      </p:sp>
      <p:sp>
        <p:nvSpPr>
          <p:cNvPr id="5" name="Text 2"/>
          <p:cNvSpPr/>
          <p:nvPr/>
        </p:nvSpPr>
        <p:spPr>
          <a:xfrm>
            <a:off x="2409468" y="3090267"/>
            <a:ext cx="9811345" cy="620078"/>
          </a:xfrm>
          <a:prstGeom prst="rect">
            <a:avLst/>
          </a:prstGeom>
          <a:noFill/>
          <a:ln/>
        </p:spPr>
        <p:txBody>
          <a:bodyPr wrap="none" lIns="0" tIns="0" rIns="0" bIns="0" rtlCol="0" anchor="t"/>
          <a:lstStyle/>
          <a:p>
            <a:pPr marL="0" indent="0" algn="ctr">
              <a:lnSpc>
                <a:spcPts val="4850"/>
              </a:lnSpc>
              <a:buNone/>
            </a:pPr>
            <a:r>
              <a:rPr lang="en-US" sz="3900" b="1" dirty="0">
                <a:solidFill>
                  <a:srgbClr val="403C4E"/>
                </a:solidFill>
                <a:latin typeface="Times New Roman" panose="02020603050405020304" pitchFamily="18" charset="0"/>
                <a:ea typeface="Merriweather Bold" pitchFamily="34" charset="-122"/>
                <a:cs typeface="Times New Roman" panose="02020603050405020304" pitchFamily="18" charset="0"/>
              </a:rPr>
              <a:t>Voluntary Parent Payments (2022–2024)</a:t>
            </a:r>
            <a:endParaRPr lang="en-US" sz="3900" dirty="0">
              <a:latin typeface="Times New Roman" panose="02020603050405020304" pitchFamily="18" charset="0"/>
              <a:cs typeface="Times New Roman" panose="02020603050405020304" pitchFamily="18" charset="0"/>
            </a:endParaRPr>
          </a:p>
        </p:txBody>
      </p:sp>
      <p:sp>
        <p:nvSpPr>
          <p:cNvPr id="6" name="Text 3"/>
          <p:cNvSpPr/>
          <p:nvPr/>
        </p:nvSpPr>
        <p:spPr>
          <a:xfrm>
            <a:off x="4600099" y="4008001"/>
            <a:ext cx="5430203" cy="496133"/>
          </a:xfrm>
          <a:prstGeom prst="rect">
            <a:avLst/>
          </a:prstGeom>
          <a:noFill/>
          <a:ln/>
        </p:spPr>
        <p:txBody>
          <a:bodyPr wrap="none" lIns="0" tIns="0" rIns="0" bIns="0" rtlCol="0" anchor="t"/>
          <a:lstStyle/>
          <a:p>
            <a:pPr marL="0" indent="0" algn="ctr">
              <a:lnSpc>
                <a:spcPts val="3900"/>
              </a:lnSpc>
              <a:buNone/>
            </a:pPr>
            <a:r>
              <a:rPr lang="en-US" sz="3100" b="1" dirty="0">
                <a:solidFill>
                  <a:srgbClr val="403C4E"/>
                </a:solidFill>
                <a:latin typeface="Times New Roman" panose="02020603050405020304" pitchFamily="18" charset="0"/>
                <a:ea typeface="Merriweather Bold" pitchFamily="34" charset="-122"/>
                <a:cs typeface="Times New Roman" panose="02020603050405020304" pitchFamily="18" charset="0"/>
              </a:rPr>
              <a:t>A Data Analytics Case Study</a:t>
            </a:r>
            <a:endParaRPr lang="en-US" sz="3100" dirty="0">
              <a:latin typeface="Times New Roman" panose="02020603050405020304" pitchFamily="18" charset="0"/>
              <a:cs typeface="Times New Roman" panose="02020603050405020304" pitchFamily="18" charset="0"/>
            </a:endParaRPr>
          </a:p>
        </p:txBody>
      </p:sp>
      <p:sp>
        <p:nvSpPr>
          <p:cNvPr id="7" name="Text 4"/>
          <p:cNvSpPr/>
          <p:nvPr/>
        </p:nvSpPr>
        <p:spPr>
          <a:xfrm>
            <a:off x="793790" y="4801791"/>
            <a:ext cx="13042821" cy="635079"/>
          </a:xfrm>
          <a:prstGeom prst="rect">
            <a:avLst/>
          </a:prstGeom>
          <a:noFill/>
          <a:ln/>
        </p:spPr>
        <p:txBody>
          <a:bodyPr wrap="square" lIns="0" tIns="0" rIns="0" bIns="0" rtlCol="0" anchor="t"/>
          <a:lstStyle/>
          <a:p>
            <a:pPr marL="0" indent="0" algn="l">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8" name="Text 5"/>
          <p:cNvSpPr/>
          <p:nvPr/>
        </p:nvSpPr>
        <p:spPr>
          <a:xfrm>
            <a:off x="793790" y="5660112"/>
            <a:ext cx="13042821" cy="396954"/>
          </a:xfrm>
          <a:prstGeom prst="rect">
            <a:avLst/>
          </a:prstGeom>
          <a:noFill/>
          <a:ln/>
        </p:spPr>
        <p:txBody>
          <a:bodyPr wrap="none" lIns="0" tIns="0" rIns="0" bIns="0" rtlCol="0" anchor="t"/>
          <a:lstStyle/>
          <a:p>
            <a:pPr marL="0" indent="0" algn="ctr">
              <a:lnSpc>
                <a:spcPts val="3100"/>
              </a:lnSpc>
              <a:buNone/>
            </a:pPr>
            <a:r>
              <a:rPr lang="en-US" sz="1950" b="1" dirty="0">
                <a:solidFill>
                  <a:srgbClr val="000000"/>
                </a:solidFill>
                <a:latin typeface="Times New Roman" panose="02020603050405020304" pitchFamily="18" charset="0"/>
                <a:ea typeface="Open Sans" pitchFamily="34" charset="-122"/>
                <a:cs typeface="Times New Roman" panose="02020603050405020304" pitchFamily="18" charset="0"/>
              </a:rPr>
              <a:t>Aayush Ketan Purohit</a:t>
            </a:r>
            <a:r>
              <a:rPr lang="en-US" sz="1950" dirty="0">
                <a:solidFill>
                  <a:srgbClr val="000000"/>
                </a:solidFill>
                <a:latin typeface="Times New Roman" panose="02020603050405020304" pitchFamily="18" charset="0"/>
                <a:ea typeface="Open Sans" pitchFamily="34" charset="-122"/>
                <a:cs typeface="Times New Roman" panose="02020603050405020304" pitchFamily="18" charset="0"/>
              </a:rPr>
              <a:t> | Student ID: 1850846</a:t>
            </a:r>
            <a:endParaRPr lang="en-US" sz="1950" dirty="0">
              <a:latin typeface="Times New Roman" panose="02020603050405020304" pitchFamily="18" charset="0"/>
              <a:cs typeface="Times New Roman" panose="02020603050405020304" pitchFamily="18" charset="0"/>
            </a:endParaRPr>
          </a:p>
        </p:txBody>
      </p:sp>
      <p:sp>
        <p:nvSpPr>
          <p:cNvPr id="9" name="Text 6"/>
          <p:cNvSpPr/>
          <p:nvPr/>
        </p:nvSpPr>
        <p:spPr>
          <a:xfrm>
            <a:off x="793790" y="6280309"/>
            <a:ext cx="13042821" cy="396954"/>
          </a:xfrm>
          <a:prstGeom prst="rect">
            <a:avLst/>
          </a:prstGeom>
          <a:noFill/>
          <a:ln/>
        </p:spPr>
        <p:txBody>
          <a:bodyPr wrap="none" lIns="0" tIns="0" rIns="0" bIns="0" rtlCol="0" anchor="t"/>
          <a:lstStyle/>
          <a:p>
            <a:pPr marL="0" indent="0" algn="ctr">
              <a:lnSpc>
                <a:spcPts val="3100"/>
              </a:lnSpc>
              <a:buNone/>
            </a:pPr>
            <a:r>
              <a:rPr lang="en-US" sz="1950" dirty="0">
                <a:solidFill>
                  <a:srgbClr val="000000"/>
                </a:solidFill>
                <a:latin typeface="Times New Roman" panose="02020603050405020304" pitchFamily="18" charset="0"/>
                <a:ea typeface="Open Sans" pitchFamily="34" charset="-122"/>
                <a:cs typeface="Times New Roman" panose="02020603050405020304" pitchFamily="18" charset="0"/>
              </a:rPr>
              <a:t> DATA6000 – Capstone: Industry Case Studies</a:t>
            </a:r>
            <a:endParaRPr lang="en-US" sz="19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63860"/>
            <a:ext cx="7960519" cy="620078"/>
          </a:xfrm>
          <a:prstGeom prst="rect">
            <a:avLst/>
          </a:prstGeom>
          <a:noFill/>
          <a:ln/>
        </p:spPr>
        <p:txBody>
          <a:bodyPr wrap="none" lIns="0" tIns="0" rIns="0" bIns="0" rtlCol="0" anchor="t"/>
          <a:lstStyle/>
          <a:p>
            <a:pPr marL="0" indent="0">
              <a:lnSpc>
                <a:spcPts val="4850"/>
              </a:lnSpc>
              <a:buNone/>
            </a:pPr>
            <a:r>
              <a:rPr lang="en-US" sz="4800" b="1" dirty="0">
                <a:solidFill>
                  <a:srgbClr val="403C4E"/>
                </a:solidFill>
                <a:latin typeface="Times New Roman" panose="02020603050405020304" pitchFamily="18" charset="0"/>
                <a:ea typeface="Merriweather Bold" pitchFamily="34" charset="-122"/>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281595"/>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Our analysis reveals a clear and widening disparity in voluntary parent contributions across Victorian state schools, fundamentally challenging the notion of equitable funding.</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214330"/>
            <a:ext cx="2977039" cy="372070"/>
          </a:xfrm>
          <a:prstGeom prst="rect">
            <a:avLst/>
          </a:prstGeom>
          <a:noFill/>
          <a:ln/>
        </p:spPr>
        <p:txBody>
          <a:bodyPr wrap="none" lIns="0" tIns="0" rIns="0" bIns="0" rtlCol="0" anchor="t"/>
          <a:lstStyle/>
          <a:p>
            <a:pPr marL="0" indent="0" algn="l">
              <a:lnSpc>
                <a:spcPts val="29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Key Takeaways:</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88405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Voluntary contributions are </a:t>
            </a: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not distributed equitably</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with significant geographical and socio-economic biases.</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3790" y="4271010"/>
            <a:ext cx="13042821" cy="317540"/>
          </a:xfrm>
          <a:prstGeom prst="rect">
            <a:avLst/>
          </a:prstGeom>
          <a:noFill/>
          <a:ln/>
        </p:spPr>
        <p:txBody>
          <a:bodyPr wrap="none" lIns="0" tIns="0" rIns="0" bIns="0" rtlCol="0" anchor="t"/>
          <a:lstStyle/>
          <a:p>
            <a:pPr marL="342900" indent="-342900" algn="l">
              <a:lnSpc>
                <a:spcPts val="2500"/>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3790" y="448193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The funding gap </a:t>
            </a: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widened between 2022 and 2024</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indicating a growing problem.</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3790" y="5044916"/>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Policymakers </a:t>
            </a: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must act decisively</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to implement mechanisms that balance support and ensure all students have access to equitable resources.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543" y="1196181"/>
            <a:ext cx="10515600" cy="4754378"/>
          </a:xfrm>
          <a:prstGeom prst="rect">
            <a:avLst/>
          </a:prstGeom>
        </p:spPr>
        <p:txBody>
          <a:bodyPr wrap="square">
            <a:spAutoFit/>
          </a:bodyPr>
          <a:lstStyle/>
          <a:p>
            <a:pPr algn="ct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REFERENCE:</a:t>
            </a:r>
          </a:p>
          <a:p>
            <a:pPr>
              <a:lnSpc>
                <a:spcPct val="107000"/>
              </a:lnSpc>
              <a:spcAft>
                <a:spcPts val="80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04800" marR="0" indent="-304800">
              <a:lnSpc>
                <a:spcPct val="107000"/>
              </a:lnSpc>
              <a:spcBef>
                <a:spcPts val="0"/>
              </a:spcBef>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Annet</a:t>
            </a:r>
            <a:r>
              <a:rPr lang="en-US" dirty="0">
                <a:latin typeface="Times New Roman" panose="02020603050405020304" pitchFamily="18" charset="0"/>
                <a:ea typeface="Calibri" panose="020F0502020204030204" pitchFamily="34" charset="0"/>
                <a:cs typeface="Times New Roman" panose="02020603050405020304" pitchFamily="18" charset="0"/>
              </a:rPr>
              <a:t>, K. A. (2024). Public Funding Models for Education: Challenges and Solutions. </a:t>
            </a:r>
            <a:r>
              <a:rPr lang="en-US" i="1" dirty="0">
                <a:latin typeface="Times New Roman" panose="02020603050405020304" pitchFamily="18" charset="0"/>
                <a:ea typeface="Calibri" panose="020F0502020204030204" pitchFamily="34" charset="0"/>
                <a:cs typeface="Times New Roman" panose="02020603050405020304" pitchFamily="18" charset="0"/>
              </a:rPr>
              <a:t>Research Output Journal of Education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ea typeface="Calibri" panose="020F0502020204030204" pitchFamily="34" charset="0"/>
                <a:cs typeface="Times New Roman" panose="02020603050405020304" pitchFamily="18" charset="0"/>
              </a:rPr>
              <a:t>4</a:t>
            </a:r>
            <a:r>
              <a:rPr lang="en-US" dirty="0">
                <a:latin typeface="Times New Roman" panose="02020603050405020304" pitchFamily="18" charset="0"/>
                <a:ea typeface="Calibri" panose="020F0502020204030204" pitchFamily="34" charset="0"/>
                <a:cs typeface="Times New Roman" panose="02020603050405020304" pitchFamily="18" charset="0"/>
              </a:rPr>
              <a:t>(3), 7–10. </a:t>
            </a: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https://doi.org/10.59298/ROJE/2024/43710</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04800" marR="0" indent="-304800">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Cooksey, R. W. (2020). Descriptive Statistics for Summarizing Data. In </a:t>
            </a:r>
            <a:r>
              <a:rPr lang="en-US" i="1" dirty="0">
                <a:latin typeface="Times New Roman" panose="02020603050405020304" pitchFamily="18" charset="0"/>
                <a:ea typeface="Calibri" panose="020F0502020204030204" pitchFamily="34" charset="0"/>
                <a:cs typeface="Times New Roman" panose="02020603050405020304" pitchFamily="18" charset="0"/>
              </a:rPr>
              <a:t>Illustrating Statistical Procedures: Finding Meaning in Quantitative Data</a:t>
            </a:r>
            <a:r>
              <a:rPr lang="en-US" dirty="0">
                <a:latin typeface="Times New Roman" panose="02020603050405020304" pitchFamily="18" charset="0"/>
                <a:ea typeface="Calibri" panose="020F0502020204030204" pitchFamily="34" charset="0"/>
                <a:cs typeface="Times New Roman" panose="02020603050405020304" pitchFamily="18" charset="0"/>
              </a:rPr>
              <a:t> (pp. 61–139). Springer Singapore. </a:t>
            </a: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https://doi.org/10.1007/978-981-15-2537-7_5</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04800" marR="0" indent="-304800">
              <a:lnSpc>
                <a:spcPct val="107000"/>
              </a:lnSpc>
              <a:spcBef>
                <a:spcPts val="0"/>
              </a:spcBef>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Doorudinia</a:t>
            </a:r>
            <a:r>
              <a:rPr lang="en-US" dirty="0">
                <a:latin typeface="Times New Roman" panose="02020603050405020304" pitchFamily="18" charset="0"/>
                <a:ea typeface="Calibri" panose="020F0502020204030204" pitchFamily="34" charset="0"/>
                <a:cs typeface="Times New Roman" panose="02020603050405020304" pitchFamily="18" charset="0"/>
              </a:rPr>
              <a:t>, A., </a:t>
            </a:r>
            <a:r>
              <a:rPr lang="en-US" dirty="0" err="1">
                <a:latin typeface="Times New Roman" panose="02020603050405020304" pitchFamily="18" charset="0"/>
                <a:ea typeface="Calibri" panose="020F0502020204030204" pitchFamily="34" charset="0"/>
                <a:cs typeface="Times New Roman" panose="02020603050405020304" pitchFamily="18" charset="0"/>
              </a:rPr>
              <a:t>Dadashpoor</a:t>
            </a:r>
            <a:r>
              <a:rPr lang="en-US" dirty="0">
                <a:latin typeface="Times New Roman" panose="02020603050405020304" pitchFamily="18" charset="0"/>
                <a:ea typeface="Calibri" panose="020F0502020204030204" pitchFamily="34" charset="0"/>
                <a:cs typeface="Times New Roman" panose="02020603050405020304" pitchFamily="18" charset="0"/>
              </a:rPr>
              <a:t>, H., &amp; </a:t>
            </a:r>
            <a:r>
              <a:rPr lang="en-US" dirty="0" err="1">
                <a:latin typeface="Times New Roman" panose="02020603050405020304" pitchFamily="18" charset="0"/>
                <a:ea typeface="Calibri" panose="020F0502020204030204" pitchFamily="34" charset="0"/>
                <a:cs typeface="Times New Roman" panose="02020603050405020304" pitchFamily="18" charset="0"/>
              </a:rPr>
              <a:t>Meshkini</a:t>
            </a:r>
            <a:r>
              <a:rPr lang="en-US" dirty="0">
                <a:latin typeface="Times New Roman" panose="02020603050405020304" pitchFamily="18" charset="0"/>
                <a:ea typeface="Calibri" panose="020F0502020204030204" pitchFamily="34" charset="0"/>
                <a:cs typeface="Times New Roman" panose="02020603050405020304" pitchFamily="18" charset="0"/>
              </a:rPr>
              <a:t>, A. (2025). Wrong </a:t>
            </a:r>
            <a:r>
              <a:rPr lang="en-US" dirty="0" err="1">
                <a:latin typeface="Times New Roman" panose="02020603050405020304" pitchFamily="18" charset="0"/>
                <a:ea typeface="Calibri" panose="020F0502020204030204" pitchFamily="34" charset="0"/>
                <a:cs typeface="Times New Roman" panose="02020603050405020304" pitchFamily="18" charset="0"/>
              </a:rPr>
              <a:t>polycentricity</a:t>
            </a:r>
            <a:r>
              <a:rPr lang="en-US" dirty="0">
                <a:latin typeface="Times New Roman" panose="02020603050405020304" pitchFamily="18" charset="0"/>
                <a:ea typeface="Calibri" panose="020F0502020204030204" pitchFamily="34" charset="0"/>
                <a:cs typeface="Times New Roman" panose="02020603050405020304" pitchFamily="18" charset="0"/>
              </a:rPr>
              <a:t>-right </a:t>
            </a:r>
            <a:r>
              <a:rPr lang="en-US" dirty="0" err="1">
                <a:latin typeface="Times New Roman" panose="02020603050405020304" pitchFamily="18" charset="0"/>
                <a:ea typeface="Calibri" panose="020F0502020204030204" pitchFamily="34" charset="0"/>
                <a:cs typeface="Times New Roman" panose="02020603050405020304" pitchFamily="18" charset="0"/>
              </a:rPr>
              <a:t>polycentricity</a:t>
            </a:r>
            <a:r>
              <a:rPr lang="en-US" dirty="0">
                <a:latin typeface="Times New Roman" panose="02020603050405020304" pitchFamily="18" charset="0"/>
                <a:ea typeface="Calibri" panose="020F0502020204030204" pitchFamily="34" charset="0"/>
                <a:cs typeface="Times New Roman" panose="02020603050405020304" pitchFamily="18" charset="0"/>
              </a:rPr>
              <a:t>?: Insights from an empirical study in Tehran metropolitan region, Iran. </a:t>
            </a:r>
            <a:r>
              <a:rPr lang="en-US" i="1" dirty="0">
                <a:latin typeface="Times New Roman" panose="02020603050405020304" pitchFamily="18" charset="0"/>
                <a:ea typeface="Calibri" panose="020F0502020204030204" pitchFamily="34" charset="0"/>
                <a:cs typeface="Times New Roman" panose="02020603050405020304" pitchFamily="18" charset="0"/>
              </a:rPr>
              <a:t>Papers in Regional Science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ea typeface="Calibri" panose="020F0502020204030204" pitchFamily="34" charset="0"/>
                <a:cs typeface="Times New Roman" panose="02020603050405020304" pitchFamily="18" charset="0"/>
              </a:rPr>
              <a:t>104</a:t>
            </a:r>
            <a:r>
              <a:rPr lang="en-US" dirty="0">
                <a:latin typeface="Times New Roman" panose="02020603050405020304" pitchFamily="18" charset="0"/>
                <a:ea typeface="Calibri" panose="020F0502020204030204" pitchFamily="34" charset="0"/>
                <a:cs typeface="Times New Roman" panose="02020603050405020304" pitchFamily="18" charset="0"/>
              </a:rPr>
              <a:t>(1), 100075. </a:t>
            </a: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4"/>
              </a:rPr>
              <a:t>https://doi.org/10.1016/j.pirs.2024.100075</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04800" marR="0" indent="-304800">
              <a:lnSpc>
                <a:spcPct val="107000"/>
              </a:lnSpc>
              <a:spcBef>
                <a:spcPts val="0"/>
              </a:spcBef>
              <a:spcAft>
                <a:spcPts val="8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Gao</a:t>
            </a:r>
            <a:r>
              <a:rPr lang="en-US" dirty="0">
                <a:latin typeface="Times New Roman" panose="02020603050405020304" pitchFamily="18" charset="0"/>
                <a:ea typeface="Calibri" panose="020F0502020204030204" pitchFamily="34" charset="0"/>
                <a:cs typeface="Times New Roman" panose="02020603050405020304" pitchFamily="18" charset="0"/>
              </a:rPr>
              <a:t>, N., </a:t>
            </a:r>
            <a:r>
              <a:rPr lang="en-US" dirty="0" err="1">
                <a:latin typeface="Times New Roman" panose="02020603050405020304" pitchFamily="18" charset="0"/>
                <a:ea typeface="Calibri" panose="020F0502020204030204" pitchFamily="34" charset="0"/>
                <a:cs typeface="Times New Roman" panose="02020603050405020304" pitchFamily="18" charset="0"/>
              </a:rPr>
              <a:t>Saiedur</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Rahaman</a:t>
            </a:r>
            <a:r>
              <a:rPr lang="en-US" dirty="0">
                <a:latin typeface="Times New Roman" panose="02020603050405020304" pitchFamily="18" charset="0"/>
                <a:ea typeface="Calibri" panose="020F0502020204030204" pitchFamily="34" charset="0"/>
                <a:cs typeface="Times New Roman" panose="02020603050405020304" pitchFamily="18" charset="0"/>
              </a:rPr>
              <a:t>, M., Shao, W., &amp; </a:t>
            </a:r>
            <a:r>
              <a:rPr lang="en-US" dirty="0" err="1">
                <a:latin typeface="Times New Roman" panose="02020603050405020304" pitchFamily="18" charset="0"/>
                <a:ea typeface="Calibri" panose="020F0502020204030204" pitchFamily="34" charset="0"/>
                <a:cs typeface="Times New Roman" panose="02020603050405020304" pitchFamily="18" charset="0"/>
              </a:rPr>
              <a:t>Salim</a:t>
            </a:r>
            <a:r>
              <a:rPr lang="en-US" dirty="0">
                <a:latin typeface="Times New Roman" panose="02020603050405020304" pitchFamily="18" charset="0"/>
                <a:ea typeface="Calibri" panose="020F0502020204030204" pitchFamily="34" charset="0"/>
                <a:cs typeface="Times New Roman" panose="02020603050405020304" pitchFamily="18" charset="0"/>
              </a:rPr>
              <a:t>, F. D. (2021). Investigating the Reliability of Self-report Data in the Wild: The Quest for Ground Truth. </a:t>
            </a:r>
            <a:r>
              <a:rPr lang="en-US" i="1" dirty="0">
                <a:latin typeface="Times New Roman" panose="02020603050405020304" pitchFamily="18" charset="0"/>
                <a:ea typeface="Calibri" panose="020F0502020204030204" pitchFamily="34" charset="0"/>
                <a:cs typeface="Times New Roman" panose="02020603050405020304" pitchFamily="18" charset="0"/>
              </a:rPr>
              <a:t>Adjunct Proceedings of the 2021 ACM International Joint Conference on Pervasive and Ubiquitous Computing and Proceedings of the 2021 ACM International Symposium on Wearable Computers</a:t>
            </a:r>
            <a:r>
              <a:rPr lang="en-US" dirty="0">
                <a:latin typeface="Times New Roman" panose="02020603050405020304" pitchFamily="18" charset="0"/>
                <a:ea typeface="Calibri" panose="020F0502020204030204" pitchFamily="34" charset="0"/>
                <a:cs typeface="Times New Roman" panose="02020603050405020304" pitchFamily="18" charset="0"/>
              </a:rPr>
              <a:t>, 237–242. </a:t>
            </a: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5"/>
              </a:rPr>
              <a:t>https://doi.org/10.1145/3460418.3479338</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59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4008"/>
            <a:ext cx="4013359" cy="310158"/>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The Challenge: Funding Inequity</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92523"/>
            <a:ext cx="10482143" cy="620078"/>
          </a:xfrm>
          <a:prstGeom prst="rect">
            <a:avLst/>
          </a:prstGeom>
          <a:noFill/>
          <a:ln/>
        </p:spPr>
        <p:txBody>
          <a:bodyPr wrap="none" lIns="0" tIns="0" rIns="0" bIns="0" rtlCol="0" anchor="t"/>
          <a:lstStyle/>
          <a:p>
            <a:pPr marL="0" indent="0" algn="l">
              <a:lnSpc>
                <a:spcPts val="4850"/>
              </a:lnSpc>
              <a:buNone/>
            </a:pPr>
            <a:r>
              <a:rPr lang="en-US" sz="4800" b="1" dirty="0">
                <a:solidFill>
                  <a:srgbClr val="403C4E"/>
                </a:solidFill>
                <a:latin typeface="Times New Roman" panose="02020603050405020304" pitchFamily="18" charset="0"/>
                <a:ea typeface="Merriweather Bold" pitchFamily="34" charset="-122"/>
                <a:cs typeface="Times New Roman" panose="02020603050405020304" pitchFamily="18" charset="0"/>
              </a:rPr>
              <a:t>Unpacking Voluntary Parent Contributions</a:t>
            </a:r>
            <a:endParaRPr lang="en-US" sz="4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010257"/>
            <a:ext cx="13042821" cy="952619"/>
          </a:xfrm>
          <a:prstGeom prst="rect">
            <a:avLst/>
          </a:prstGeom>
          <a:noFill/>
          <a:ln/>
        </p:spPr>
        <p:txBody>
          <a:bodyPr wrap="square" lIns="0" tIns="0" rIns="0" bIns="0" rtlCol="0" anchor="t"/>
          <a:lstStyle/>
          <a:p>
            <a:pPr marL="0" indent="0" algn="l">
              <a:lnSpc>
                <a:spcPts val="2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Our core investigation seeks to understand the dynamics of voluntary parental contributions within Victorian state schools between 2022 and 2024. The primary goal is to identify how these contributions vary across different locations and, crucially, how these variations impact funding equity among schools.</a:t>
            </a:r>
            <a:endParaRPr lang="en-US" sz="20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4186118"/>
            <a:ext cx="4215289" cy="3147370"/>
          </a:xfrm>
          <a:prstGeom prst="roundRect">
            <a:avLst>
              <a:gd name="adj" fmla="val 3389"/>
            </a:avLst>
          </a:prstGeom>
          <a:solidFill>
            <a:srgbClr val="FFD1CC"/>
          </a:solidFill>
          <a:ln w="2286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6" name="Shape 4"/>
          <p:cNvSpPr/>
          <p:nvPr/>
        </p:nvSpPr>
        <p:spPr>
          <a:xfrm>
            <a:off x="793790" y="4186118"/>
            <a:ext cx="91440" cy="3147370"/>
          </a:xfrm>
          <a:prstGeom prst="roundRect">
            <a:avLst>
              <a:gd name="adj" fmla="val 91163"/>
            </a:avLst>
          </a:prstGeom>
          <a:solidFill>
            <a:srgbClr val="FFAD94"/>
          </a:solidFill>
          <a:ln/>
        </p:spPr>
        <p:txBody>
          <a:bodyPr/>
          <a:lstStyle/>
          <a:p>
            <a:endParaRPr lang="en-US" sz="2800">
              <a:latin typeface="Times New Roman" panose="02020603050405020304" pitchFamily="18" charset="0"/>
              <a:cs typeface="Times New Roman" panose="02020603050405020304" pitchFamily="18" charset="0"/>
            </a:endParaRPr>
          </a:p>
        </p:txBody>
      </p:sp>
      <p:sp>
        <p:nvSpPr>
          <p:cNvPr id="7" name="Text 5"/>
          <p:cNvSpPr/>
          <p:nvPr/>
        </p:nvSpPr>
        <p:spPr>
          <a:xfrm>
            <a:off x="1106448" y="4407337"/>
            <a:ext cx="2480905" cy="396926"/>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Regional Inequity</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1106448" y="4836557"/>
            <a:ext cx="3681413" cy="1625491"/>
          </a:xfrm>
          <a:prstGeom prst="rect">
            <a:avLst/>
          </a:prstGeom>
          <a:noFill/>
          <a:ln/>
        </p:spPr>
        <p:txBody>
          <a:bodyPr wrap="square" lIns="0" tIns="0" rIns="0" bIns="0" rtlCol="0" anchor="t"/>
          <a:lstStyle/>
          <a:p>
            <a:pPr marL="0" indent="0" algn="l">
              <a:lnSpc>
                <a:spcPts val="2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Metropolitan schools consistently raise significantly more funds compared to their regional counterparts, creating a clear geographical disparity.</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5207437" y="4186118"/>
            <a:ext cx="4215408" cy="3147370"/>
          </a:xfrm>
          <a:prstGeom prst="roundRect">
            <a:avLst>
              <a:gd name="adj" fmla="val 3389"/>
            </a:avLst>
          </a:prstGeom>
          <a:solidFill>
            <a:srgbClr val="FFD1CC"/>
          </a:solidFill>
          <a:ln w="2286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10" name="Shape 8"/>
          <p:cNvSpPr/>
          <p:nvPr/>
        </p:nvSpPr>
        <p:spPr>
          <a:xfrm>
            <a:off x="5207437" y="4186118"/>
            <a:ext cx="91440" cy="3147370"/>
          </a:xfrm>
          <a:prstGeom prst="roundRect">
            <a:avLst>
              <a:gd name="adj" fmla="val 91163"/>
            </a:avLst>
          </a:prstGeom>
          <a:solidFill>
            <a:srgbClr val="FFAD94"/>
          </a:solidFill>
          <a:ln/>
        </p:spPr>
        <p:txBody>
          <a:bodyPr/>
          <a:lstStyle/>
          <a:p>
            <a:endParaRPr lang="en-US" sz="2800">
              <a:latin typeface="Times New Roman" panose="02020603050405020304" pitchFamily="18" charset="0"/>
              <a:cs typeface="Times New Roman" panose="02020603050405020304" pitchFamily="18" charset="0"/>
            </a:endParaRPr>
          </a:p>
        </p:txBody>
      </p:sp>
      <p:sp>
        <p:nvSpPr>
          <p:cNvPr id="11" name="Text 9"/>
          <p:cNvSpPr/>
          <p:nvPr/>
        </p:nvSpPr>
        <p:spPr>
          <a:xfrm>
            <a:off x="5520095" y="4407337"/>
            <a:ext cx="2480905" cy="396926"/>
          </a:xfrm>
          <a:prstGeom prst="rect">
            <a:avLst/>
          </a:prstGeom>
          <a:noFill/>
          <a:ln/>
        </p:spPr>
        <p:txBody>
          <a:bodyPr wrap="none" lIns="0" tIns="0" rIns="0" bIns="0" rtlCol="0" anchor="t"/>
          <a:lstStyle/>
          <a:p>
            <a:pPr marL="0" indent="0" algn="l">
              <a:lnSpc>
                <a:spcPts val="24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Metro vs Regional Inequity</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5520095" y="4836556"/>
            <a:ext cx="3681532" cy="2031863"/>
          </a:xfrm>
          <a:prstGeom prst="rect">
            <a:avLst/>
          </a:prstGeom>
          <a:noFill/>
          <a:ln/>
        </p:spPr>
        <p:txBody>
          <a:bodyPr wrap="square" lIns="0" tIns="0" rIns="0" bIns="0" rtlCol="0" anchor="t"/>
          <a:lstStyle/>
          <a:p>
            <a:pPr marL="0" indent="0" algn="l">
              <a:lnSpc>
                <a:spcPts val="2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Between 2022 and 2024, Metropolitan schools raised two to three times more in voluntary contributions than Regional schools, creating a clear resource gap.</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9621203" y="4186118"/>
            <a:ext cx="4588573" cy="3147370"/>
          </a:xfrm>
          <a:prstGeom prst="roundRect">
            <a:avLst>
              <a:gd name="adj" fmla="val 3389"/>
            </a:avLst>
          </a:prstGeom>
          <a:solidFill>
            <a:srgbClr val="FFD1CC"/>
          </a:solidFill>
          <a:ln w="2286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14" name="Shape 12"/>
          <p:cNvSpPr/>
          <p:nvPr/>
        </p:nvSpPr>
        <p:spPr>
          <a:xfrm>
            <a:off x="9621203" y="4186118"/>
            <a:ext cx="91440" cy="3147370"/>
          </a:xfrm>
          <a:prstGeom prst="roundRect">
            <a:avLst>
              <a:gd name="adj" fmla="val 91163"/>
            </a:avLst>
          </a:prstGeom>
          <a:solidFill>
            <a:srgbClr val="FFAD94"/>
          </a:solidFill>
          <a:ln/>
        </p:spPr>
        <p:txBody>
          <a:bodyPr/>
          <a:lstStyle/>
          <a:p>
            <a:endParaRPr lang="en-US" sz="2800">
              <a:latin typeface="Times New Roman" panose="02020603050405020304" pitchFamily="18" charset="0"/>
              <a:cs typeface="Times New Roman" panose="02020603050405020304" pitchFamily="18" charset="0"/>
            </a:endParaRPr>
          </a:p>
        </p:txBody>
      </p:sp>
      <p:sp>
        <p:nvSpPr>
          <p:cNvPr id="15" name="Text 13"/>
          <p:cNvSpPr/>
          <p:nvPr/>
        </p:nvSpPr>
        <p:spPr>
          <a:xfrm>
            <a:off x="9933861" y="4407337"/>
            <a:ext cx="3071574" cy="396926"/>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Small School Constraints</a:t>
            </a:r>
            <a:endParaRPr lang="en-US" sz="2800" dirty="0">
              <a:latin typeface="Times New Roman" panose="02020603050405020304" pitchFamily="18" charset="0"/>
              <a:cs typeface="Times New Roman" panose="02020603050405020304" pitchFamily="18" charset="0"/>
            </a:endParaRPr>
          </a:p>
        </p:txBody>
      </p:sp>
      <p:sp>
        <p:nvSpPr>
          <p:cNvPr id="16" name="Text 14"/>
          <p:cNvSpPr/>
          <p:nvPr/>
        </p:nvSpPr>
        <p:spPr>
          <a:xfrm>
            <a:off x="9933861" y="4836556"/>
            <a:ext cx="3681413" cy="2031863"/>
          </a:xfrm>
          <a:prstGeom prst="rect">
            <a:avLst/>
          </a:prstGeom>
          <a:noFill/>
          <a:ln/>
        </p:spPr>
        <p:txBody>
          <a:bodyPr wrap="square" lIns="0" tIns="0" rIns="0" bIns="0" rtlCol="0" anchor="t"/>
          <a:lstStyle/>
          <a:p>
            <a:pPr marL="0" indent="0" algn="l">
              <a:lnSpc>
                <a:spcPts val="2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Schools with lower student enrolments face inherent limitations in their capacity to generate significant voluntary funds, irrespective of their community's socio-economic status.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2828" y="498991"/>
            <a:ext cx="3328035" cy="282297"/>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The Foundation: Data Sources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722828" y="961906"/>
            <a:ext cx="9053989" cy="564713"/>
          </a:xfrm>
          <a:prstGeom prst="rect">
            <a:avLst/>
          </a:prstGeom>
          <a:noFill/>
          <a:ln/>
        </p:spPr>
        <p:txBody>
          <a:bodyPr wrap="none" lIns="0" tIns="0" rIns="0" bIns="0" rtlCol="0" anchor="t"/>
          <a:lstStyle/>
          <a:p>
            <a:pPr marL="0" indent="0" algn="l">
              <a:lnSpc>
                <a:spcPts val="440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Comprehensive Data for Robust Analysis</a:t>
            </a:r>
            <a:endParaRPr lang="en-US" sz="4400" dirty="0">
              <a:latin typeface="Times New Roman" panose="02020603050405020304" pitchFamily="18" charset="0"/>
              <a:cs typeface="Times New Roman" panose="02020603050405020304" pitchFamily="18" charset="0"/>
            </a:endParaRPr>
          </a:p>
        </p:txBody>
      </p:sp>
      <p:sp>
        <p:nvSpPr>
          <p:cNvPr id="4" name="Text 2"/>
          <p:cNvSpPr/>
          <p:nvPr/>
        </p:nvSpPr>
        <p:spPr>
          <a:xfrm>
            <a:off x="722828" y="1797606"/>
            <a:ext cx="13184743" cy="578168"/>
          </a:xfrm>
          <a:prstGeom prst="rect">
            <a:avLst/>
          </a:prstGeom>
          <a:noFill/>
          <a:ln/>
        </p:spPr>
        <p:txBody>
          <a:bodyPr wrap="square" lIns="0" tIns="0" rIns="0" bIns="0" rtlCol="0" anchor="t"/>
          <a:lstStyle/>
          <a:p>
            <a:pPr marL="0" indent="0" algn="l">
              <a:lnSpc>
                <a:spcPts val="22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To provide a holistic view of parent contributions and their impact, we leveraged a diverse set of reliable data sources. These included direct financial data, socio-economic indicators, and broader educational reports.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22828" y="2759631"/>
            <a:ext cx="2259092" cy="282297"/>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Key Datasets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722828" y="3222546"/>
            <a:ext cx="6371987" cy="289084"/>
          </a:xfrm>
          <a:prstGeom prst="rect">
            <a:avLst/>
          </a:prstGeom>
          <a:noFill/>
          <a:ln/>
        </p:spPr>
        <p:txBody>
          <a:bodyPr wrap="none" lIns="0" tIns="0" rIns="0" bIns="0" rtlCol="0" anchor="t"/>
          <a:lstStyle/>
          <a:p>
            <a:pPr marL="342900" indent="-342900" algn="l">
              <a:lnSpc>
                <a:spcPts val="2250"/>
              </a:lnSpc>
              <a:buSzPct val="100000"/>
              <a:buChar char="•"/>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Victorian State Schools Voluntary Parent Payments</a:t>
            </a:r>
          </a:p>
          <a:p>
            <a:pPr algn="l">
              <a:lnSpc>
                <a:spcPts val="2250"/>
              </a:lnSpc>
              <a:buSzPct val="100000"/>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(2022–2024)</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22827" y="3921740"/>
            <a:ext cx="6371987" cy="289084"/>
          </a:xfrm>
          <a:prstGeom prst="rect">
            <a:avLst/>
          </a:prstGeom>
          <a:noFill/>
          <a:ln/>
        </p:spPr>
        <p:txBody>
          <a:bodyPr wrap="none" lIns="0" tIns="0" rIns="0" bIns="0" rtlCol="0" anchor="t"/>
          <a:lstStyle/>
          <a:p>
            <a:pPr marL="342900" indent="-342900" algn="l">
              <a:lnSpc>
                <a:spcPts val="2250"/>
              </a:lnSpc>
              <a:buSzPct val="100000"/>
              <a:buChar char="•"/>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Australian Bureau of Statistics (ABS) regional income profiles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22828" y="4568547"/>
            <a:ext cx="6371987" cy="289084"/>
          </a:xfrm>
          <a:prstGeom prst="rect">
            <a:avLst/>
          </a:prstGeom>
          <a:noFill/>
          <a:ln/>
        </p:spPr>
        <p:txBody>
          <a:bodyPr wrap="none" lIns="0" tIns="0" rIns="0" bIns="0" rtlCol="0" anchor="t"/>
          <a:lstStyle/>
          <a:p>
            <a:pPr marL="342900" indent="-342900">
              <a:lnSpc>
                <a:spcPts val="2250"/>
              </a:lnSpc>
              <a:buSzPct val="100000"/>
              <a:buFontTx/>
              <a:buChar char="•"/>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Department of Education reports on funding models</a:t>
            </a:r>
          </a:p>
          <a:p>
            <a:pPr>
              <a:lnSpc>
                <a:spcPts val="2250"/>
              </a:lnSpc>
              <a:buSzPct val="100000"/>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Annet</a:t>
            </a:r>
            <a:r>
              <a:rPr lang="en-US" sz="2000" dirty="0">
                <a:latin typeface="Times New Roman" panose="02020603050405020304" pitchFamily="18" charset="0"/>
                <a:cs typeface="Times New Roman" panose="02020603050405020304" pitchFamily="18" charset="0"/>
              </a:rPr>
              <a:t>, 2024)</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8887968" y="2646761"/>
            <a:ext cx="4338781" cy="4338781"/>
          </a:xfrm>
          <a:prstGeom prst="rect">
            <a:avLst/>
          </a:prstGeom>
        </p:spPr>
      </p:pic>
      <p:sp>
        <p:nvSpPr>
          <p:cNvPr id="11" name="Text 8"/>
          <p:cNvSpPr/>
          <p:nvPr/>
        </p:nvSpPr>
        <p:spPr>
          <a:xfrm>
            <a:off x="722828" y="6599158"/>
            <a:ext cx="2523649" cy="282297"/>
          </a:xfrm>
          <a:prstGeom prst="rect">
            <a:avLst/>
          </a:prstGeom>
          <a:noFill/>
          <a:ln/>
        </p:spPr>
        <p:txBody>
          <a:bodyPr wrap="none" lIns="0" tIns="0" rIns="0" bIns="0" rtlCol="0" anchor="t"/>
          <a:lstStyle/>
          <a:p>
            <a:pPr marL="0" indent="0" algn="l">
              <a:lnSpc>
                <a:spcPts val="22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Data Coverage &amp; Scope</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722828" y="7152442"/>
            <a:ext cx="13184743" cy="578168"/>
          </a:xfrm>
          <a:prstGeom prst="rect">
            <a:avLst/>
          </a:prstGeom>
          <a:noFill/>
          <a:ln/>
        </p:spPr>
        <p:txBody>
          <a:bodyPr wrap="square" lIns="0" tIns="0" rIns="0" bIns="0" rtlCol="0" anchor="t"/>
          <a:lstStyle/>
          <a:p>
            <a:pPr marL="0" indent="0" algn="l">
              <a:lnSpc>
                <a:spcPts val="22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Our analysis focuses on school-level aggregated data across specific categories of contributions: Subject Contributions, Class Materials, Fundraising, Donations, and Camps/Excursions, spanning the 2022–2024 period to capture recent trends.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6018" y="431106"/>
            <a:ext cx="1839516" cy="205502"/>
          </a:xfrm>
          <a:prstGeom prst="rect">
            <a:avLst/>
          </a:prstGeom>
          <a:noFill/>
          <a:ln/>
        </p:spPr>
        <p:txBody>
          <a:bodyPr wrap="none" lIns="0" tIns="0" rIns="0" bIns="0" rtlCol="0" anchor="t"/>
          <a:lstStyle/>
          <a:p>
            <a:pPr marL="0" indent="0" algn="l">
              <a:lnSpc>
                <a:spcPts val="16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Our Analytical Journey</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526018" y="906195"/>
            <a:ext cx="7845743" cy="410885"/>
          </a:xfrm>
          <a:prstGeom prst="rect">
            <a:avLst/>
          </a:prstGeom>
          <a:noFill/>
          <a:ln/>
        </p:spPr>
        <p:txBody>
          <a:bodyPr wrap="none" lIns="0" tIns="0" rIns="0" bIns="0" rtlCol="0" anchor="t"/>
          <a:lstStyle/>
          <a:p>
            <a:pPr marL="0" indent="0" algn="l">
              <a:lnSpc>
                <a:spcPts val="3200"/>
              </a:lnSpc>
              <a:buNone/>
            </a:pPr>
            <a:r>
              <a:rPr lang="en-US" sz="4800" b="1" dirty="0">
                <a:solidFill>
                  <a:srgbClr val="403C4E"/>
                </a:solidFill>
                <a:latin typeface="Times New Roman" panose="02020603050405020304" pitchFamily="18" charset="0"/>
                <a:ea typeface="Merriweather Bold" pitchFamily="34" charset="-122"/>
                <a:cs typeface="Times New Roman" panose="02020603050405020304" pitchFamily="18" charset="0"/>
              </a:rPr>
              <a:t>Methodology Flowchart: From Problem to Policy</a:t>
            </a:r>
            <a:endParaRPr lang="en-US" sz="4800" dirty="0">
              <a:latin typeface="Times New Roman" panose="02020603050405020304" pitchFamily="18" charset="0"/>
              <a:cs typeface="Times New Roman" panose="02020603050405020304" pitchFamily="18" charset="0"/>
            </a:endParaRPr>
          </a:p>
        </p:txBody>
      </p:sp>
      <p:sp>
        <p:nvSpPr>
          <p:cNvPr id="4" name="Text 2"/>
          <p:cNvSpPr/>
          <p:nvPr/>
        </p:nvSpPr>
        <p:spPr>
          <a:xfrm>
            <a:off x="526018" y="1650753"/>
            <a:ext cx="9605534" cy="851393"/>
          </a:xfrm>
          <a:prstGeom prst="rect">
            <a:avLst/>
          </a:prstGeom>
          <a:noFill/>
          <a:ln/>
        </p:spPr>
        <p:txBody>
          <a:bodyPr wrap="none" lIns="0" tIns="0" rIns="0" bIns="0" rtlCol="0" anchor="t"/>
          <a:lstStyle/>
          <a:p>
            <a:pPr marL="0" indent="0" algn="l">
              <a:lnSpc>
                <a:spcPts val="16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Our analytical approach followed a structured methodology, designed to move from initial problem </a:t>
            </a:r>
          </a:p>
          <a:p>
            <a:pPr marL="0" indent="0" algn="l">
              <a:lnSpc>
                <a:spcPts val="165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identification to actionable policy recommendations.</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526018" y="2758606"/>
            <a:ext cx="5545598" cy="383596"/>
          </a:xfrm>
          <a:prstGeom prst="rect">
            <a:avLst/>
          </a:prstGeom>
          <a:noFill/>
          <a:ln/>
        </p:spPr>
        <p:txBody>
          <a:bodyPr wrap="none" lIns="0" tIns="0" rIns="0" bIns="0" rtlCol="0" anchor="t"/>
          <a:lstStyle/>
          <a:p>
            <a:pPr marL="0" indent="0" algn="l">
              <a:lnSpc>
                <a:spcPts val="16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Analytical Approaches Applied</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526018" y="3459456"/>
            <a:ext cx="13578364" cy="655344"/>
          </a:xfrm>
          <a:prstGeom prst="rect">
            <a:avLst/>
          </a:prstGeom>
          <a:noFill/>
          <a:ln/>
        </p:spPr>
        <p:txBody>
          <a:bodyPr wrap="none" lIns="0" tIns="0" rIns="0" bIns="0" rtlCol="0" anchor="t"/>
          <a:lstStyle/>
          <a:p>
            <a:pPr marL="342900" indent="-342900">
              <a:lnSpc>
                <a:spcPts val="1650"/>
              </a:lnSpc>
              <a:buSzPct val="100000"/>
              <a:buFontTx/>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Descriptive Statistics:</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Summarizing key characteristics of the data </a:t>
            </a:r>
          </a:p>
          <a:p>
            <a:pPr>
              <a:lnSpc>
                <a:spcPts val="1650"/>
              </a:lnSpc>
              <a:buSzPct val="100000"/>
            </a:pPr>
            <a:r>
              <a:rPr lang="en-US" sz="2000" dirty="0">
                <a:latin typeface="Times New Roman" panose="02020603050405020304" pitchFamily="18" charset="0"/>
                <a:cs typeface="Times New Roman" panose="02020603050405020304" pitchFamily="18" charset="0"/>
              </a:rPr>
              <a:t>       (Cooksey, 2020)</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526018" y="3958214"/>
            <a:ext cx="13578364" cy="655344"/>
          </a:xfrm>
          <a:prstGeom prst="rect">
            <a:avLst/>
          </a:prstGeom>
          <a:noFill/>
          <a:ln/>
        </p:spPr>
        <p:txBody>
          <a:bodyPr wrap="none" lIns="0" tIns="0" rIns="0" bIns="0" rtlCol="0" anchor="t"/>
          <a:lstStyle/>
          <a:p>
            <a:pPr marL="342900" indent="-342900" algn="l">
              <a:lnSpc>
                <a:spcPts val="16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Trend Analysis:</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Examining year-on-year changes in contributions.</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526018" y="4526065"/>
            <a:ext cx="13578364" cy="655344"/>
          </a:xfrm>
          <a:prstGeom prst="rect">
            <a:avLst/>
          </a:prstGeom>
          <a:noFill/>
          <a:ln/>
        </p:spPr>
        <p:txBody>
          <a:bodyPr wrap="none" lIns="0" tIns="0" rIns="0" bIns="0" rtlCol="0" anchor="t"/>
          <a:lstStyle/>
          <a:p>
            <a:pPr marL="342900" indent="-342900" algn="l">
              <a:lnSpc>
                <a:spcPts val="16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Regression Modelling:</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Quantifying relationships between region, school size, and contributions.</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526018" y="5201436"/>
            <a:ext cx="13578364" cy="655344"/>
          </a:xfrm>
          <a:prstGeom prst="rect">
            <a:avLst/>
          </a:prstGeom>
          <a:noFill/>
          <a:ln/>
        </p:spPr>
        <p:txBody>
          <a:bodyPr wrap="none" lIns="0" tIns="0" rIns="0" bIns="0" rtlCol="0" anchor="t"/>
          <a:lstStyle/>
          <a:p>
            <a:pPr marL="342900" indent="-342900" algn="l">
              <a:lnSpc>
                <a:spcPts val="1650"/>
              </a:lnSpc>
              <a:buSzPct val="100000"/>
              <a:buChar char="•"/>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Geospatial Visualization: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Mapping regional funding disparities using Power BI.</a:t>
            </a:r>
            <a:endParaRPr lang="en-US" sz="2000" dirty="0">
              <a:latin typeface="Times New Roman" panose="02020603050405020304" pitchFamily="18" charset="0"/>
              <a:cs typeface="Times New Roman" panose="02020603050405020304" pitchFamily="18" charset="0"/>
            </a:endParaRPr>
          </a:p>
        </p:txBody>
      </p:sp>
      <p:pic>
        <p:nvPicPr>
          <p:cNvPr id="16" name="Picture 15" descr="A diagram of a diagram&#10;&#10;AI-generated content may be incorrect.">
            <a:extLst>
              <a:ext uri="{FF2B5EF4-FFF2-40B4-BE49-F238E27FC236}">
                <a16:creationId xmlns:a16="http://schemas.microsoft.com/office/drawing/2014/main" id="{B8D19AB6-142C-21F6-C74D-3E7D0012A40A}"/>
              </a:ext>
            </a:extLst>
          </p:cNvPr>
          <p:cNvPicPr>
            <a:picLocks noChangeAspect="1"/>
          </p:cNvPicPr>
          <p:nvPr/>
        </p:nvPicPr>
        <p:blipFill>
          <a:blip r:embed="rId3"/>
          <a:stretch>
            <a:fillRect/>
          </a:stretch>
        </p:blipFill>
        <p:spPr>
          <a:xfrm>
            <a:off x="11850625" y="1317080"/>
            <a:ext cx="2070878" cy="68410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4939" y="471487"/>
            <a:ext cx="1533287" cy="191691"/>
          </a:xfrm>
          <a:prstGeom prst="rect">
            <a:avLst/>
          </a:prstGeom>
          <a:noFill/>
          <a:ln/>
        </p:spPr>
        <p:txBody>
          <a:bodyPr wrap="none" lIns="0" tIns="0" rIns="0" bIns="0" rtlCol="0" anchor="t"/>
          <a:lstStyle/>
          <a:p>
            <a:pPr marL="0" indent="0" algn="l">
              <a:lnSpc>
                <a:spcPts val="150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Initial Findings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464939" y="944070"/>
            <a:ext cx="6798826" cy="383381"/>
          </a:xfrm>
          <a:prstGeom prst="rect">
            <a:avLst/>
          </a:prstGeom>
          <a:noFill/>
          <a:ln/>
        </p:spPr>
        <p:txBody>
          <a:bodyPr wrap="none" lIns="0" tIns="0" rIns="0" bIns="0" rtlCol="0" anchor="t"/>
          <a:lstStyle/>
          <a:p>
            <a:pPr marL="0" indent="0" algn="l">
              <a:lnSpc>
                <a:spcPts val="300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Descriptive Insights: The Urban-Rural Divide</a:t>
            </a:r>
            <a:endParaRPr lang="en-US" sz="4400" dirty="0">
              <a:latin typeface="Times New Roman" panose="02020603050405020304" pitchFamily="18" charset="0"/>
              <a:cs typeface="Times New Roman" panose="02020603050405020304" pitchFamily="18" charset="0"/>
            </a:endParaRPr>
          </a:p>
        </p:txBody>
      </p:sp>
      <p:sp>
        <p:nvSpPr>
          <p:cNvPr id="4" name="Text 2"/>
          <p:cNvSpPr/>
          <p:nvPr/>
        </p:nvSpPr>
        <p:spPr>
          <a:xfrm>
            <a:off x="464939" y="1675209"/>
            <a:ext cx="13649087" cy="196215"/>
          </a:xfrm>
          <a:prstGeom prst="rect">
            <a:avLst/>
          </a:prstGeom>
          <a:noFill/>
          <a:ln/>
        </p:spPr>
        <p:txBody>
          <a:bodyPr wrap="none" lIns="0" tIns="0" rIns="0" bIns="0" rtlCol="0" anchor="t"/>
          <a:lstStyle/>
          <a:p>
            <a:pPr marL="0" indent="0" algn="l">
              <a:lnSpc>
                <a:spcPts val="1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Analysis of average annual contributions revealed a stark disparity between metropolitan and regional schools, highlighting </a:t>
            </a:r>
          </a:p>
          <a:p>
            <a:pPr marL="0" indent="0" algn="l">
              <a:lnSpc>
                <a:spcPts val="15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 persistent urban-rural divide in funding.</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464939" y="6934891"/>
            <a:ext cx="13649087" cy="701278"/>
          </a:xfrm>
          <a:prstGeom prst="rect">
            <a:avLst/>
          </a:prstGeom>
          <a:noFill/>
          <a:ln/>
        </p:spPr>
        <p:txBody>
          <a:bodyPr wrap="square" lIns="0" tIns="0" rIns="0" bIns="0" rtlCol="0" anchor="t"/>
          <a:lstStyle/>
          <a:p>
            <a:pPr marL="0" indent="0" algn="l">
              <a:lnSpc>
                <a:spcPts val="1500"/>
              </a:lnSpc>
              <a:buNone/>
            </a:pPr>
            <a:r>
              <a:rPr lang="en-US" sz="2000" b="1" dirty="0">
                <a:solidFill>
                  <a:srgbClr val="403C4E"/>
                </a:solidFill>
                <a:latin typeface="Times New Roman" panose="02020603050405020304" pitchFamily="18" charset="0"/>
                <a:ea typeface="Open Sans" pitchFamily="34" charset="-122"/>
                <a:cs typeface="Times New Roman" panose="02020603050405020304" pitchFamily="18" charset="0"/>
              </a:rPr>
              <a:t>Key Observation:</a:t>
            </a: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 Metro East &amp; South consistently demonstrated the highest average contributions, while Regional North &amp; West reported the lowest. Total voluntary contributions increased steadily between 2022 and 2024.</a:t>
            </a:r>
            <a:endParaRPr lang="en-US" sz="2000" dirty="0">
              <a:latin typeface="Times New Roman" panose="02020603050405020304" pitchFamily="18" charset="0"/>
              <a:cs typeface="Times New Roman" panose="02020603050405020304" pitchFamily="18" charset="0"/>
            </a:endParaRPr>
          </a:p>
        </p:txBody>
      </p:sp>
      <p:pic>
        <p:nvPicPr>
          <p:cNvPr id="16" name="Picture 15" descr="A graph of blue squares&#10;&#10;AI-generated content may be incorrect.">
            <a:extLst>
              <a:ext uri="{FF2B5EF4-FFF2-40B4-BE49-F238E27FC236}">
                <a16:creationId xmlns:a16="http://schemas.microsoft.com/office/drawing/2014/main" id="{094BF6C8-F370-8CDC-CF76-BA7E8FB72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1596" y="2509837"/>
            <a:ext cx="7620124" cy="3881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3282" y="200407"/>
            <a:ext cx="1993463" cy="212169"/>
          </a:xfrm>
          <a:prstGeom prst="rect">
            <a:avLst/>
          </a:prstGeom>
          <a:noFill/>
          <a:ln/>
        </p:spPr>
        <p:txBody>
          <a:bodyPr wrap="none" lIns="0" tIns="0" rIns="0" bIns="0" rtlCol="0" anchor="t"/>
          <a:lstStyle/>
          <a:p>
            <a:pPr marL="0" indent="0" algn="l">
              <a:lnSpc>
                <a:spcPts val="1650"/>
              </a:lnSpc>
              <a:buNone/>
            </a:pPr>
            <a:r>
              <a:rPr lang="en-US" sz="2400" b="1" dirty="0">
                <a:solidFill>
                  <a:srgbClr val="403C4E"/>
                </a:solidFill>
                <a:latin typeface="Times New Roman" panose="02020603050405020304" pitchFamily="18" charset="0"/>
                <a:ea typeface="Merriweather Bold" pitchFamily="34" charset="-122"/>
                <a:cs typeface="Times New Roman" panose="02020603050405020304" pitchFamily="18" charset="0"/>
              </a:rPr>
              <a:t>Tracking the Trajectory</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543282" y="679514"/>
            <a:ext cx="6558677" cy="424458"/>
          </a:xfrm>
          <a:prstGeom prst="rect">
            <a:avLst/>
          </a:prstGeom>
          <a:noFill/>
          <a:ln/>
        </p:spPr>
        <p:txBody>
          <a:bodyPr wrap="none" lIns="0" tIns="0" rIns="0" bIns="0" rtlCol="0" anchor="t"/>
          <a:lstStyle/>
          <a:p>
            <a:pPr marL="0" indent="0" algn="l">
              <a:lnSpc>
                <a:spcPts val="330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Trend Analysis: A Widening Equity Gap</a:t>
            </a:r>
            <a:endParaRPr lang="en-US" sz="4400" dirty="0">
              <a:latin typeface="Times New Roman" panose="02020603050405020304" pitchFamily="18" charset="0"/>
              <a:cs typeface="Times New Roman" panose="02020603050405020304" pitchFamily="18" charset="0"/>
            </a:endParaRPr>
          </a:p>
        </p:txBody>
      </p:sp>
      <p:sp>
        <p:nvSpPr>
          <p:cNvPr id="4" name="Text 2"/>
          <p:cNvSpPr/>
          <p:nvPr/>
        </p:nvSpPr>
        <p:spPr>
          <a:xfrm>
            <a:off x="543282" y="1351240"/>
            <a:ext cx="13543836" cy="217289"/>
          </a:xfrm>
          <a:prstGeom prst="rect">
            <a:avLst/>
          </a:prstGeom>
          <a:noFill/>
          <a:ln/>
        </p:spPr>
        <p:txBody>
          <a:bodyPr wrap="none" lIns="0" tIns="0" rIns="0" bIns="0" rtlCol="0" anchor="t"/>
          <a:lstStyle/>
          <a:p>
            <a:pPr marL="0" indent="0" algn="l">
              <a:lnSpc>
                <a:spcPts val="170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A deeper dive into year-on-year changes in contributions revealed concerning trends, particularly the widening disparity between urban </a:t>
            </a:r>
          </a:p>
          <a:p>
            <a:pPr marL="0" indent="0" algn="l">
              <a:lnSpc>
                <a:spcPts val="170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and rural school funding.</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425374" y="5851267"/>
            <a:ext cx="13543836" cy="434578"/>
          </a:xfrm>
          <a:prstGeom prst="rect">
            <a:avLst/>
          </a:prstGeom>
          <a:noFill/>
          <a:ln/>
        </p:spPr>
        <p:txBody>
          <a:bodyPr wrap="square" lIns="0" tIns="0" rIns="0" bIns="0" rtlCol="0" anchor="t"/>
          <a:lstStyle/>
          <a:p>
            <a:pPr>
              <a:lnSpc>
                <a:spcPts val="1700"/>
              </a:lnSpc>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Funding Growth Patterns:</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Metropolitan regions exhibited steady and consistent year-on-year growth in voluntary contributions </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Doorudinia</a:t>
            </a:r>
            <a:r>
              <a:rPr lang="en-US" dirty="0">
                <a:latin typeface="Times New Roman" panose="02020603050405020304" pitchFamily="18" charset="0"/>
                <a:cs typeface="Times New Roman" panose="02020603050405020304" pitchFamily="18" charset="0"/>
              </a:rPr>
              <a:t> et al., 2025)</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In contrast, regional schools showed minimal to no growth during the same period. This divergence suggests that the equity gap is actively widening over time.</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746998" y="6808708"/>
            <a:ext cx="2037517" cy="254556"/>
          </a:xfrm>
          <a:prstGeom prst="rect">
            <a:avLst/>
          </a:prstGeom>
          <a:noFill/>
          <a:ln/>
        </p:spPr>
        <p:txBody>
          <a:bodyPr wrap="none" lIns="0" tIns="0" rIns="0" bIns="0" rtlCol="0" anchor="t"/>
          <a:lstStyle/>
          <a:p>
            <a:pPr marL="0" indent="0" algn="l">
              <a:lnSpc>
                <a:spcPts val="20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Implication:</a:t>
            </a:r>
            <a:endParaRPr lang="en-US" sz="3200" dirty="0">
              <a:latin typeface="Times New Roman" panose="02020603050405020304" pitchFamily="18" charset="0"/>
              <a:cs typeface="Times New Roman" panose="02020603050405020304" pitchFamily="18" charset="0"/>
            </a:endParaRPr>
          </a:p>
        </p:txBody>
      </p:sp>
      <p:sp>
        <p:nvSpPr>
          <p:cNvPr id="12" name="Text 9"/>
          <p:cNvSpPr/>
          <p:nvPr/>
        </p:nvSpPr>
        <p:spPr>
          <a:xfrm>
            <a:off x="746998" y="7266980"/>
            <a:ext cx="13340120" cy="434578"/>
          </a:xfrm>
          <a:prstGeom prst="rect">
            <a:avLst/>
          </a:prstGeom>
          <a:noFill/>
          <a:ln/>
        </p:spPr>
        <p:txBody>
          <a:bodyPr wrap="square" lIns="0" tIns="0" rIns="0" bIns="0" rtlCol="0" anchor="t"/>
          <a:lstStyle/>
          <a:p>
            <a:pPr marL="0" indent="0" algn="l">
              <a:lnSpc>
                <a:spcPts val="170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Without timely and strategic policy intervention, the existing resource inequality across Victorian state schools is projected to continue its upward trajectory, potentially entrenching disadvantage for regional students.</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543282" y="6604992"/>
            <a:ext cx="15240" cy="1249323"/>
          </a:xfrm>
          <a:prstGeom prst="rect">
            <a:avLst/>
          </a:prstGeom>
          <a:solidFill>
            <a:srgbClr val="FFAD94"/>
          </a:solidFill>
          <a:ln/>
        </p:spPr>
        <p:txBody>
          <a:bodyPr/>
          <a:lstStyle/>
          <a:p>
            <a:endParaRPr lang="en-US" sz="360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127E781-28B8-CF99-B2D6-9BC375F4BF6F}"/>
              </a:ext>
            </a:extLst>
          </p:cNvPr>
          <p:cNvPicPr>
            <a:picLocks noChangeAspect="1"/>
          </p:cNvPicPr>
          <p:nvPr/>
        </p:nvPicPr>
        <p:blipFill>
          <a:blip r:embed="rId3"/>
          <a:stretch>
            <a:fillRect/>
          </a:stretch>
        </p:blipFill>
        <p:spPr>
          <a:xfrm>
            <a:off x="3712464" y="1713994"/>
            <a:ext cx="7047605" cy="39918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2025EF-281A-6BDC-BC88-554988C3D709}"/>
              </a:ext>
            </a:extLst>
          </p:cNvPr>
          <p:cNvPicPr>
            <a:picLocks noChangeAspect="1"/>
          </p:cNvPicPr>
          <p:nvPr/>
        </p:nvPicPr>
        <p:blipFill>
          <a:blip r:embed="rId3"/>
          <a:stretch>
            <a:fillRect/>
          </a:stretch>
        </p:blipFill>
        <p:spPr>
          <a:xfrm>
            <a:off x="627717" y="3013506"/>
            <a:ext cx="8507154" cy="4302051"/>
          </a:xfrm>
          <a:prstGeom prst="rect">
            <a:avLst/>
          </a:prstGeom>
        </p:spPr>
      </p:pic>
      <p:sp>
        <p:nvSpPr>
          <p:cNvPr id="2" name="Text 0"/>
          <p:cNvSpPr/>
          <p:nvPr/>
        </p:nvSpPr>
        <p:spPr>
          <a:xfrm>
            <a:off x="531852" y="365641"/>
            <a:ext cx="2043589" cy="207764"/>
          </a:xfrm>
          <a:prstGeom prst="rect">
            <a:avLst/>
          </a:prstGeom>
          <a:noFill/>
          <a:ln/>
        </p:spPr>
        <p:txBody>
          <a:bodyPr wrap="none" lIns="0" tIns="0" rIns="0" bIns="0" rtlCol="0" anchor="t"/>
          <a:lstStyle/>
          <a:p>
            <a:pPr marL="0" indent="0" algn="l">
              <a:lnSpc>
                <a:spcPts val="16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Predicting Contributions</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531852" y="914043"/>
            <a:ext cx="7477363" cy="415528"/>
          </a:xfrm>
          <a:prstGeom prst="rect">
            <a:avLst/>
          </a:prstGeom>
          <a:noFill/>
          <a:ln/>
        </p:spPr>
        <p:txBody>
          <a:bodyPr wrap="none" lIns="0" tIns="0" rIns="0" bIns="0" rtlCol="0" anchor="t"/>
          <a:lstStyle/>
          <a:p>
            <a:pPr marL="0" indent="0" algn="l">
              <a:lnSpc>
                <a:spcPts val="3250"/>
              </a:lnSpc>
              <a:buNone/>
            </a:pPr>
            <a:r>
              <a:rPr lang="en-US" sz="4800" b="1" dirty="0">
                <a:solidFill>
                  <a:srgbClr val="403C4E"/>
                </a:solidFill>
                <a:latin typeface="Times New Roman" panose="02020603050405020304" pitchFamily="18" charset="0"/>
                <a:ea typeface="Merriweather Bold" pitchFamily="34" charset="-122"/>
                <a:cs typeface="Times New Roman" panose="02020603050405020304" pitchFamily="18" charset="0"/>
              </a:rPr>
              <a:t>Predictive Modelling: Uncovering Key Drivers</a:t>
            </a:r>
            <a:endParaRPr lang="en-US" sz="4800" dirty="0">
              <a:latin typeface="Times New Roman" panose="02020603050405020304" pitchFamily="18" charset="0"/>
              <a:cs typeface="Times New Roman" panose="02020603050405020304" pitchFamily="18" charset="0"/>
            </a:endParaRPr>
          </a:p>
        </p:txBody>
      </p:sp>
      <p:sp>
        <p:nvSpPr>
          <p:cNvPr id="4" name="Text 2"/>
          <p:cNvSpPr/>
          <p:nvPr/>
        </p:nvSpPr>
        <p:spPr>
          <a:xfrm>
            <a:off x="531852" y="1539598"/>
            <a:ext cx="13566696" cy="212765"/>
          </a:xfrm>
          <a:prstGeom prst="rect">
            <a:avLst/>
          </a:prstGeom>
          <a:noFill/>
          <a:ln/>
        </p:spPr>
        <p:txBody>
          <a:bodyPr wrap="none" lIns="0" tIns="0" rIns="0" bIns="0" rtlCol="0" anchor="t"/>
          <a:lstStyle/>
          <a:p>
            <a:pPr marL="0" indent="0" algn="l">
              <a:lnSpc>
                <a:spcPts val="16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To quantify the influence of various factors on voluntary contributions, we employed regression modelling. </a:t>
            </a:r>
          </a:p>
          <a:p>
            <a:pPr marL="0" indent="0" algn="l">
              <a:lnSpc>
                <a:spcPts val="16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This allowed us to identify the most potent predictors of funding levels.</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8336977" y="2238077"/>
            <a:ext cx="1507754" cy="207764"/>
          </a:xfrm>
          <a:prstGeom prst="rect">
            <a:avLst/>
          </a:prstGeom>
          <a:noFill/>
          <a:ln/>
        </p:spPr>
        <p:txBody>
          <a:bodyPr wrap="none" lIns="0" tIns="0" rIns="0" bIns="0" rtlCol="0" anchor="t"/>
          <a:lstStyle/>
          <a:p>
            <a:pPr marL="0" indent="0" algn="l">
              <a:lnSpc>
                <a:spcPts val="16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Regression Findings:</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8873067" y="2718790"/>
            <a:ext cx="5164212" cy="425529"/>
          </a:xfrm>
          <a:prstGeom prst="rect">
            <a:avLst/>
          </a:prstGeom>
          <a:noFill/>
          <a:ln/>
        </p:spPr>
        <p:txBody>
          <a:bodyPr wrap="square" lIns="0" tIns="0" rIns="0" bIns="0" rtlCol="0" anchor="t"/>
          <a:lstStyle/>
          <a:p>
            <a:pPr marL="342900" indent="-342900" algn="l">
              <a:lnSpc>
                <a:spcPts val="1650"/>
              </a:lnSpc>
              <a:buSzPct val="100000"/>
              <a:buChar char="•"/>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Region:</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Metropolitan schools consistently raise significantly more funds than regional schools, even when controlling for other variables.</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8873067" y="3617484"/>
            <a:ext cx="5164212" cy="425529"/>
          </a:xfrm>
          <a:prstGeom prst="rect">
            <a:avLst/>
          </a:prstGeom>
          <a:noFill/>
          <a:ln/>
        </p:spPr>
        <p:txBody>
          <a:bodyPr wrap="square" lIns="0" tIns="0" rIns="0" bIns="0" rtlCol="0" anchor="t"/>
          <a:lstStyle/>
          <a:p>
            <a:pPr marL="342900" indent="-342900" algn="l">
              <a:lnSpc>
                <a:spcPts val="1650"/>
              </a:lnSpc>
              <a:buSzPct val="100000"/>
              <a:buChar char="•"/>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School Size:</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Larger student enrolments correlate with higher overall contribution totals, likely due to a broader donor base.</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8632642" y="5443951"/>
            <a:ext cx="3510589" cy="207764"/>
          </a:xfrm>
          <a:prstGeom prst="rect">
            <a:avLst/>
          </a:prstGeom>
          <a:noFill/>
          <a:ln/>
        </p:spPr>
        <p:txBody>
          <a:bodyPr wrap="none" lIns="0" tIns="0" rIns="0" bIns="0" rtlCol="0" anchor="t"/>
          <a:lstStyle/>
          <a:p>
            <a:pPr marL="0" indent="0" algn="l">
              <a:lnSpc>
                <a:spcPts val="16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Quantitative Outcome:</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8876758" y="5838943"/>
            <a:ext cx="5164212" cy="638294"/>
          </a:xfrm>
          <a:prstGeom prst="rect">
            <a:avLst/>
          </a:prstGeom>
          <a:noFill/>
          <a:ln/>
        </p:spPr>
        <p:txBody>
          <a:bodyPr wrap="square" lIns="0" tIns="0" rIns="0" bIns="0" rtlCol="0" anchor="t"/>
          <a:lstStyle/>
          <a:p>
            <a:pPr marL="0" indent="0" algn="l">
              <a:lnSpc>
                <a:spcPts val="16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Our model achieved a high R² value, explaining a substantial majority of the variance in contribution levels. This demonstrates that voluntary contributions can be predicted with reasonable accuracy using a combination of regional indicators, and school size.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4138" y="643771"/>
            <a:ext cx="2342912" cy="282893"/>
          </a:xfrm>
          <a:prstGeom prst="rect">
            <a:avLst/>
          </a:prstGeom>
          <a:noFill/>
          <a:ln/>
        </p:spPr>
        <p:txBody>
          <a:bodyPr wrap="none" lIns="0" tIns="0" rIns="0" bIns="0" rtlCol="0" anchor="t"/>
          <a:lstStyle/>
          <a:p>
            <a:pPr marL="0" indent="0" algn="l">
              <a:lnSpc>
                <a:spcPts val="22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Assessing Our Model</a:t>
            </a:r>
            <a:endParaRPr lang="en-US" sz="2000" dirty="0">
              <a:latin typeface="Times New Roman" panose="02020603050405020304" pitchFamily="18" charset="0"/>
              <a:cs typeface="Times New Roman" panose="02020603050405020304" pitchFamily="18" charset="0"/>
            </a:endParaRPr>
          </a:p>
        </p:txBody>
      </p:sp>
      <p:sp>
        <p:nvSpPr>
          <p:cNvPr id="3" name="Text 1"/>
          <p:cNvSpPr/>
          <p:nvPr/>
        </p:nvSpPr>
        <p:spPr>
          <a:xfrm>
            <a:off x="724138" y="1107638"/>
            <a:ext cx="9190792" cy="565666"/>
          </a:xfrm>
          <a:prstGeom prst="rect">
            <a:avLst/>
          </a:prstGeom>
          <a:noFill/>
          <a:ln/>
        </p:spPr>
        <p:txBody>
          <a:bodyPr wrap="none" lIns="0" tIns="0" rIns="0" bIns="0" rtlCol="0" anchor="t"/>
          <a:lstStyle/>
          <a:p>
            <a:pPr marL="0" indent="0" algn="l">
              <a:lnSpc>
                <a:spcPts val="4450"/>
              </a:lnSpc>
              <a:buNone/>
            </a:pPr>
            <a:r>
              <a:rPr lang="en-US" sz="4000" b="1" dirty="0">
                <a:solidFill>
                  <a:srgbClr val="403C4E"/>
                </a:solidFill>
                <a:latin typeface="Times New Roman" panose="02020603050405020304" pitchFamily="18" charset="0"/>
                <a:ea typeface="Merriweather Bold" pitchFamily="34" charset="-122"/>
                <a:cs typeface="Times New Roman" panose="02020603050405020304" pitchFamily="18" charset="0"/>
              </a:rPr>
              <a:t>Evaluation: Performance and Limitations</a:t>
            </a:r>
            <a:endParaRPr lang="en-US" sz="4000" dirty="0">
              <a:latin typeface="Times New Roman" panose="02020603050405020304" pitchFamily="18" charset="0"/>
              <a:cs typeface="Times New Roman" panose="02020603050405020304" pitchFamily="18" charset="0"/>
            </a:endParaRPr>
          </a:p>
        </p:txBody>
      </p:sp>
      <p:sp>
        <p:nvSpPr>
          <p:cNvPr id="4" name="Text 2"/>
          <p:cNvSpPr/>
          <p:nvPr/>
        </p:nvSpPr>
        <p:spPr>
          <a:xfrm>
            <a:off x="724138" y="1944767"/>
            <a:ext cx="13182124" cy="579358"/>
          </a:xfrm>
          <a:prstGeom prst="rect">
            <a:avLst/>
          </a:prstGeom>
          <a:noFill/>
          <a:ln/>
        </p:spPr>
        <p:txBody>
          <a:bodyPr wrap="square" lIns="0" tIns="0" rIns="0" bIns="0" rtlCol="0" anchor="t"/>
          <a:lstStyle/>
          <a:p>
            <a:pPr marL="0" indent="0" algn="l">
              <a:lnSpc>
                <a:spcPts val="22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Our model demonstrated robust explanatory power, but it's important to acknowledge its inherent limitations and the factors not fully captured within the scope of this analysis.</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24138" y="2908697"/>
            <a:ext cx="2262902" cy="282893"/>
          </a:xfrm>
          <a:prstGeom prst="rect">
            <a:avLst/>
          </a:prstGeom>
          <a:noFill/>
          <a:ln/>
        </p:spPr>
        <p:txBody>
          <a:bodyPr wrap="none" lIns="0" tIns="0" rIns="0" bIns="0" rtlCol="0" anchor="t"/>
          <a:lstStyle/>
          <a:p>
            <a:pPr marL="0" indent="0" algn="l">
              <a:lnSpc>
                <a:spcPts val="22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Model Performance</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1954615" y="3386946"/>
            <a:ext cx="468511" cy="226219"/>
          </a:xfrm>
          <a:prstGeom prst="rect">
            <a:avLst/>
          </a:prstGeom>
          <a:noFill/>
          <a:ln/>
        </p:spPr>
        <p:txBody>
          <a:bodyPr wrap="none" lIns="0" tIns="0" rIns="0" bIns="0" rtlCol="0" anchor="t"/>
          <a:lstStyle/>
          <a:p>
            <a:pPr>
              <a:lnSpc>
                <a:spcPts val="1750"/>
              </a:lnSpc>
            </a:pPr>
            <a:r>
              <a:rPr lang="en-US" sz="2000" b="1" dirty="0">
                <a:latin typeface="Times New Roman" panose="02020603050405020304" pitchFamily="18" charset="0"/>
                <a:cs typeface="Times New Roman" panose="02020603050405020304" pitchFamily="18" charset="0"/>
              </a:rPr>
              <a:t>0.926</a:t>
            </a:r>
            <a:r>
              <a:rPr lang="en-US" sz="2000" dirty="0">
                <a:latin typeface="Times New Roman" panose="02020603050405020304" pitchFamily="18" charset="0"/>
                <a:cs typeface="Times New Roman" panose="02020603050405020304" pitchFamily="18" charset="0"/>
              </a:rPr>
              <a:t> </a:t>
            </a:r>
          </a:p>
        </p:txBody>
      </p:sp>
      <p:sp>
        <p:nvSpPr>
          <p:cNvPr id="9" name="Text 7"/>
          <p:cNvSpPr/>
          <p:nvPr/>
        </p:nvSpPr>
        <p:spPr>
          <a:xfrm>
            <a:off x="804148" y="3344227"/>
            <a:ext cx="2262902" cy="282893"/>
          </a:xfrm>
          <a:prstGeom prst="rect">
            <a:avLst/>
          </a:prstGeom>
          <a:noFill/>
          <a:ln/>
        </p:spPr>
        <p:txBody>
          <a:bodyPr wrap="none" lIns="0" tIns="0" rIns="0" bIns="0" rtlCol="0" anchor="t"/>
          <a:lstStyle/>
          <a:p>
            <a:pPr marL="0" indent="0" algn="l">
              <a:lnSpc>
                <a:spcPts val="22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R² Value</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804148" y="3794139"/>
            <a:ext cx="6370201" cy="289679"/>
          </a:xfrm>
          <a:prstGeom prst="rect">
            <a:avLst/>
          </a:prstGeom>
          <a:noFill/>
          <a:ln/>
        </p:spPr>
        <p:txBody>
          <a:bodyPr wrap="none" lIns="0" tIns="0" rIns="0" bIns="0" rtlCol="0" anchor="t"/>
          <a:lstStyle/>
          <a:p>
            <a:pPr marL="0" indent="0" algn="l">
              <a:lnSpc>
                <a:spcPts val="22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Approximately 92.6% of variance in contributions explained </a:t>
            </a:r>
          </a:p>
          <a:p>
            <a:pPr marL="0" indent="0" algn="l">
              <a:lnSpc>
                <a:spcPts val="2250"/>
              </a:lnSpc>
              <a:buNone/>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by the model.</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2423126" y="5326459"/>
            <a:ext cx="447913" cy="226219"/>
          </a:xfrm>
          <a:prstGeom prst="rect">
            <a:avLst/>
          </a:prstGeom>
          <a:noFill/>
          <a:ln/>
        </p:spPr>
        <p:txBody>
          <a:bodyPr wrap="none" lIns="0" tIns="0" rIns="0" bIns="0" rtlCol="0" anchor="t"/>
          <a:lstStyle/>
          <a:p>
            <a:pPr marL="0" indent="0" algn="l">
              <a:lnSpc>
                <a:spcPts val="175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44.6</a:t>
            </a:r>
            <a:endParaRPr lang="en-US" sz="2000" dirty="0">
              <a:latin typeface="Times New Roman" panose="02020603050405020304" pitchFamily="18" charset="0"/>
              <a:cs typeface="Times New Roman" panose="02020603050405020304" pitchFamily="18" charset="0"/>
            </a:endParaRPr>
          </a:p>
        </p:txBody>
      </p:sp>
      <p:sp>
        <p:nvSpPr>
          <p:cNvPr id="14" name="Text 12"/>
          <p:cNvSpPr/>
          <p:nvPr/>
        </p:nvSpPr>
        <p:spPr>
          <a:xfrm>
            <a:off x="724138" y="5322199"/>
            <a:ext cx="1460262" cy="302790"/>
          </a:xfrm>
          <a:prstGeom prst="rect">
            <a:avLst/>
          </a:prstGeom>
          <a:noFill/>
          <a:ln/>
        </p:spPr>
        <p:txBody>
          <a:bodyPr wrap="none" lIns="0" tIns="0" rIns="0" bIns="0" rtlCol="0" anchor="t"/>
          <a:lstStyle/>
          <a:p>
            <a:pPr marL="0" indent="0" algn="l">
              <a:lnSpc>
                <a:spcPts val="22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MAPE Value</a:t>
            </a:r>
            <a:endParaRPr lang="en-US" sz="2000" dirty="0">
              <a:latin typeface="Times New Roman" panose="02020603050405020304" pitchFamily="18" charset="0"/>
              <a:cs typeface="Times New Roman" panose="02020603050405020304" pitchFamily="18" charset="0"/>
            </a:endParaRPr>
          </a:p>
        </p:txBody>
      </p:sp>
      <p:sp>
        <p:nvSpPr>
          <p:cNvPr id="15" name="Text 13"/>
          <p:cNvSpPr/>
          <p:nvPr/>
        </p:nvSpPr>
        <p:spPr>
          <a:xfrm>
            <a:off x="724138" y="6060519"/>
            <a:ext cx="6370201" cy="579358"/>
          </a:xfrm>
          <a:prstGeom prst="rect">
            <a:avLst/>
          </a:prstGeom>
          <a:noFill/>
          <a:ln/>
        </p:spPr>
        <p:txBody>
          <a:bodyPr wrap="square" lIns="0" tIns="0" rIns="0" bIns="0" rtlCol="0" anchor="t"/>
          <a:lstStyle/>
          <a:p>
            <a:pPr>
              <a:lnSpc>
                <a:spcPts val="2250"/>
              </a:lnSpc>
            </a:pP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Mean Absolute Percentage Error of approximately </a:t>
            </a:r>
            <a:r>
              <a:rPr lang="en-US" dirty="0">
                <a:latin typeface="Times New Roman" panose="02020603050405020304" pitchFamily="18" charset="0"/>
                <a:cs typeface="Times New Roman" panose="02020603050405020304" pitchFamily="18" charset="0"/>
              </a:rPr>
              <a:t>44.6</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indicating high average accuracy.</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7543681" y="2908697"/>
            <a:ext cx="2262902" cy="282893"/>
          </a:xfrm>
          <a:prstGeom prst="rect">
            <a:avLst/>
          </a:prstGeom>
          <a:noFill/>
          <a:ln/>
        </p:spPr>
        <p:txBody>
          <a:bodyPr wrap="none" lIns="0" tIns="0" rIns="0" bIns="0" rtlCol="0" anchor="t"/>
          <a:lstStyle/>
          <a:p>
            <a:pPr marL="0" indent="0" algn="l">
              <a:lnSpc>
                <a:spcPts val="22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Limitations</a:t>
            </a:r>
            <a:endParaRPr lang="en-US" sz="2000" dirty="0">
              <a:latin typeface="Times New Roman" panose="02020603050405020304" pitchFamily="18" charset="0"/>
              <a:cs typeface="Times New Roman" panose="02020603050405020304" pitchFamily="18" charset="0"/>
            </a:endParaRPr>
          </a:p>
        </p:txBody>
      </p:sp>
      <p:sp>
        <p:nvSpPr>
          <p:cNvPr id="18" name="Text 16"/>
          <p:cNvSpPr/>
          <p:nvPr/>
        </p:nvSpPr>
        <p:spPr>
          <a:xfrm>
            <a:off x="7543681" y="3372564"/>
            <a:ext cx="6370201" cy="579358"/>
          </a:xfrm>
          <a:prstGeom prst="rect">
            <a:avLst/>
          </a:prstGeom>
          <a:noFill/>
          <a:ln/>
        </p:spPr>
        <p:txBody>
          <a:bodyPr wrap="square" lIns="0" tIns="0" rIns="0" bIns="0" rtlCol="0" anchor="t"/>
          <a:lstStyle/>
          <a:p>
            <a:pPr marL="342900" indent="-342900" algn="l">
              <a:lnSpc>
                <a:spcPts val="2250"/>
              </a:lnSpc>
              <a:buSzPct val="100000"/>
              <a:buChar char="•"/>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Data Timeframe:</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Analysis ends in 2024, limiting insights into long-term trends post-COVID recovery and subsequent economic shifts.</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7543681" y="4365842"/>
            <a:ext cx="6370201" cy="869037"/>
          </a:xfrm>
          <a:prstGeom prst="rect">
            <a:avLst/>
          </a:prstGeom>
          <a:noFill/>
          <a:ln/>
        </p:spPr>
        <p:txBody>
          <a:bodyPr wrap="square" lIns="0" tIns="0" rIns="0" bIns="0" rtlCol="0" anchor="t"/>
          <a:lstStyle/>
          <a:p>
            <a:pPr marL="342900" indent="-342900">
              <a:lnSpc>
                <a:spcPts val="2250"/>
              </a:lnSpc>
              <a:buSzPct val="100000"/>
              <a:buFontTx/>
              <a:buChar char="•"/>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Self-Reported Data:</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Voluntary contributions are often self-reported by schools, which may introduce variability in accuracy and reporting standards </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Gao</a:t>
            </a:r>
            <a:r>
              <a:rPr lang="en-US" dirty="0">
                <a:latin typeface="Times New Roman" panose="02020603050405020304" pitchFamily="18" charset="0"/>
                <a:cs typeface="Times New Roman" panose="02020603050405020304" pitchFamily="18" charset="0"/>
              </a:rPr>
              <a:t> et al., 2021).</a:t>
            </a:r>
          </a:p>
        </p:txBody>
      </p:sp>
      <p:sp>
        <p:nvSpPr>
          <p:cNvPr id="20" name="Text 18"/>
          <p:cNvSpPr/>
          <p:nvPr/>
        </p:nvSpPr>
        <p:spPr>
          <a:xfrm>
            <a:off x="7536061" y="5491043"/>
            <a:ext cx="6370201" cy="869037"/>
          </a:xfrm>
          <a:prstGeom prst="rect">
            <a:avLst/>
          </a:prstGeom>
          <a:noFill/>
          <a:ln/>
        </p:spPr>
        <p:txBody>
          <a:bodyPr wrap="square" lIns="0" tIns="0" rIns="0" bIns="0" rtlCol="0" anchor="t"/>
          <a:lstStyle/>
          <a:p>
            <a:pPr marL="342900" indent="-342900" algn="l">
              <a:lnSpc>
                <a:spcPts val="2250"/>
              </a:lnSpc>
              <a:buSzPct val="100000"/>
              <a:buChar char="•"/>
            </a:pPr>
            <a:r>
              <a:rPr lang="en-US" b="1" dirty="0">
                <a:solidFill>
                  <a:srgbClr val="403C4E"/>
                </a:solidFill>
                <a:latin typeface="Times New Roman" panose="02020603050405020304" pitchFamily="18" charset="0"/>
                <a:ea typeface="Open Sans" pitchFamily="34" charset="-122"/>
                <a:cs typeface="Times New Roman" panose="02020603050405020304" pitchFamily="18" charset="0"/>
              </a:rPr>
              <a:t>External Shocks:</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 The model doesn't fully account for the impact of unforeseen external economic shocks (e.g., high inflation, future policy shifts) that could influence parental capacity to contribute.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67333"/>
            <a:ext cx="2480905" cy="310158"/>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Impact and Insights</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075849"/>
            <a:ext cx="10587276" cy="620078"/>
          </a:xfrm>
          <a:prstGeom prst="rect">
            <a:avLst/>
          </a:prstGeom>
          <a:noFill/>
          <a:ln/>
        </p:spPr>
        <p:txBody>
          <a:bodyPr wrap="none" lIns="0" tIns="0" rIns="0" bIns="0" rtlCol="0" anchor="t"/>
          <a:lstStyle/>
          <a:p>
            <a:pPr marL="0" indent="0" algn="l">
              <a:lnSpc>
                <a:spcPts val="4850"/>
              </a:lnSpc>
              <a:buNone/>
            </a:pPr>
            <a:r>
              <a:rPr lang="en-US" sz="4800" b="1" dirty="0">
                <a:solidFill>
                  <a:srgbClr val="403C4E"/>
                </a:solidFill>
                <a:latin typeface="Times New Roman" panose="02020603050405020304" pitchFamily="18" charset="0"/>
                <a:ea typeface="Merriweather Bold" pitchFamily="34" charset="-122"/>
                <a:cs typeface="Times New Roman" panose="02020603050405020304" pitchFamily="18" charset="0"/>
              </a:rPr>
              <a:t>Significance &amp; Reflection: Informing Policy</a:t>
            </a:r>
            <a:endParaRPr lang="en-US" sz="4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1993583"/>
            <a:ext cx="13042821" cy="317540"/>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The findings underscore the critical need for policy intervention to address ingrained inequities in school funding.</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790" y="2732723"/>
            <a:ext cx="2673191" cy="310158"/>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Business Significance</a:t>
            </a:r>
            <a:endParaRPr lang="en-US" sz="2800" dirty="0">
              <a:latin typeface="Times New Roman" panose="02020603050405020304" pitchFamily="18" charset="0"/>
              <a:cs typeface="Times New Roman" panose="02020603050405020304" pitchFamily="18" charset="0"/>
            </a:endParaRPr>
          </a:p>
        </p:txBody>
      </p:sp>
      <p:sp>
        <p:nvSpPr>
          <p:cNvPr id="6" name="Shape 4"/>
          <p:cNvSpPr/>
          <p:nvPr/>
        </p:nvSpPr>
        <p:spPr>
          <a:xfrm>
            <a:off x="793790" y="3375243"/>
            <a:ext cx="99179" cy="99179"/>
          </a:xfrm>
          <a:prstGeom prst="roundRect">
            <a:avLst>
              <a:gd name="adj" fmla="val 460985"/>
            </a:avLst>
          </a:prstGeom>
          <a:solidFill>
            <a:srgbClr val="FFAD94"/>
          </a:solidFill>
          <a:ln/>
        </p:spPr>
        <p:txBody>
          <a:bodyPr/>
          <a:lstStyle/>
          <a:p>
            <a:endParaRPr lang="en-US" sz="2800">
              <a:latin typeface="Times New Roman" panose="02020603050405020304" pitchFamily="18" charset="0"/>
              <a:cs typeface="Times New Roman" panose="02020603050405020304" pitchFamily="18" charset="0"/>
            </a:endParaRPr>
          </a:p>
        </p:txBody>
      </p:sp>
      <p:sp>
        <p:nvSpPr>
          <p:cNvPr id="7" name="Text 5"/>
          <p:cNvSpPr/>
          <p:nvPr/>
        </p:nvSpPr>
        <p:spPr>
          <a:xfrm>
            <a:off x="1091327" y="3266123"/>
            <a:ext cx="5981819" cy="952619"/>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Regional Inequity:</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Persistent disparities risk cementing educational disadvantage for students in regional areas, impacting their long-term outcomes.</a:t>
            </a:r>
            <a:endParaRPr lang="en-US" sz="2000" dirty="0">
              <a:latin typeface="Times New Roman" panose="02020603050405020304" pitchFamily="18" charset="0"/>
              <a:cs typeface="Times New Roman" panose="02020603050405020304" pitchFamily="18" charset="0"/>
            </a:endParaRPr>
          </a:p>
        </p:txBody>
      </p:sp>
      <p:sp>
        <p:nvSpPr>
          <p:cNvPr id="10" name="Shape 8"/>
          <p:cNvSpPr/>
          <p:nvPr/>
        </p:nvSpPr>
        <p:spPr>
          <a:xfrm>
            <a:off x="789292" y="4680287"/>
            <a:ext cx="99179" cy="99179"/>
          </a:xfrm>
          <a:prstGeom prst="roundRect">
            <a:avLst>
              <a:gd name="adj" fmla="val 460985"/>
            </a:avLst>
          </a:prstGeom>
          <a:solidFill>
            <a:srgbClr val="FFAD94"/>
          </a:solidFill>
          <a:ln/>
        </p:spPr>
        <p:txBody>
          <a:bodyPr/>
          <a:lstStyle/>
          <a:p>
            <a:endParaRPr lang="en-US" sz="2800">
              <a:latin typeface="Times New Roman" panose="02020603050405020304" pitchFamily="18" charset="0"/>
              <a:cs typeface="Times New Roman" panose="02020603050405020304" pitchFamily="18" charset="0"/>
            </a:endParaRPr>
          </a:p>
        </p:txBody>
      </p:sp>
      <p:sp>
        <p:nvSpPr>
          <p:cNvPr id="11" name="Text 9"/>
          <p:cNvSpPr/>
          <p:nvPr/>
        </p:nvSpPr>
        <p:spPr>
          <a:xfrm>
            <a:off x="1083708" y="4580155"/>
            <a:ext cx="5981819" cy="952619"/>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Small Schools:</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These schools require tailored support to overcome their inherent fundraising limitations and ensure they can offer comparable educational opportunities.</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7564874" y="2732723"/>
            <a:ext cx="2639497" cy="310158"/>
          </a:xfrm>
          <a:prstGeom prst="rect">
            <a:avLst/>
          </a:prstGeom>
          <a:noFill/>
          <a:ln/>
        </p:spPr>
        <p:txBody>
          <a:bodyPr wrap="none" lIns="0" tIns="0" rIns="0" bIns="0" rtlCol="0" anchor="t"/>
          <a:lstStyle/>
          <a:p>
            <a:pPr marL="0" indent="0" algn="l">
              <a:lnSpc>
                <a:spcPts val="2400"/>
              </a:lnSpc>
              <a:buNone/>
            </a:pPr>
            <a:r>
              <a:rPr lang="en-US" sz="2800" b="1" dirty="0">
                <a:solidFill>
                  <a:srgbClr val="403C4E"/>
                </a:solidFill>
                <a:latin typeface="Times New Roman" panose="02020603050405020304" pitchFamily="18" charset="0"/>
                <a:ea typeface="Merriweather Bold" pitchFamily="34" charset="-122"/>
                <a:cs typeface="Times New Roman" panose="02020603050405020304" pitchFamily="18" charset="0"/>
              </a:rPr>
              <a:t>Reflection on Process</a:t>
            </a:r>
            <a:endParaRPr lang="en-US" sz="2800" dirty="0">
              <a:latin typeface="Times New Roman" panose="02020603050405020304" pitchFamily="18" charset="0"/>
              <a:cs typeface="Times New Roman" panose="02020603050405020304" pitchFamily="18" charset="0"/>
            </a:endParaRPr>
          </a:p>
        </p:txBody>
      </p:sp>
      <p:sp>
        <p:nvSpPr>
          <p:cNvPr id="13" name="Shape 11"/>
          <p:cNvSpPr/>
          <p:nvPr/>
        </p:nvSpPr>
        <p:spPr>
          <a:xfrm>
            <a:off x="7564874" y="3266123"/>
            <a:ext cx="6279356" cy="1364575"/>
          </a:xfrm>
          <a:prstGeom prst="roundRect">
            <a:avLst>
              <a:gd name="adj" fmla="val 6109"/>
            </a:avLst>
          </a:prstGeom>
          <a:solidFill>
            <a:srgbClr val="FFD8CC"/>
          </a:solidFill>
          <a:ln w="762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14" name="Text 12"/>
          <p:cNvSpPr/>
          <p:nvPr/>
        </p:nvSpPr>
        <p:spPr>
          <a:xfrm>
            <a:off x="7770852" y="3472101"/>
            <a:ext cx="5867400" cy="952619"/>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Visualisation Clarity:</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Engaging with peer feedback significantly improved the clarity and impact of our data visualisations.</a:t>
            </a:r>
            <a:endParaRPr lang="en-US" sz="2000" dirty="0">
              <a:latin typeface="Times New Roman" panose="02020603050405020304" pitchFamily="18" charset="0"/>
              <a:cs typeface="Times New Roman" panose="02020603050405020304" pitchFamily="18" charset="0"/>
            </a:endParaRPr>
          </a:p>
        </p:txBody>
      </p:sp>
      <p:sp>
        <p:nvSpPr>
          <p:cNvPr id="15" name="Shape 13"/>
          <p:cNvSpPr/>
          <p:nvPr/>
        </p:nvSpPr>
        <p:spPr>
          <a:xfrm>
            <a:off x="7564874" y="4829056"/>
            <a:ext cx="6279356" cy="1364575"/>
          </a:xfrm>
          <a:prstGeom prst="roundRect">
            <a:avLst>
              <a:gd name="adj" fmla="val 6109"/>
            </a:avLst>
          </a:prstGeom>
          <a:solidFill>
            <a:srgbClr val="FFD8CC"/>
          </a:solidFill>
          <a:ln w="762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16" name="Text 14"/>
          <p:cNvSpPr/>
          <p:nvPr/>
        </p:nvSpPr>
        <p:spPr>
          <a:xfrm>
            <a:off x="7770852" y="5035034"/>
            <a:ext cx="5867400" cy="952619"/>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Regression Depth:</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The regression analysis provided invaluable depth, moving beyond mere description to quantify causal relationships.</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7564874" y="6391988"/>
            <a:ext cx="6279356" cy="1364575"/>
          </a:xfrm>
          <a:prstGeom prst="roundRect">
            <a:avLst>
              <a:gd name="adj" fmla="val 7961"/>
            </a:avLst>
          </a:prstGeom>
          <a:solidFill>
            <a:srgbClr val="FFD8CC"/>
          </a:solidFill>
          <a:ln w="7620">
            <a:solidFill>
              <a:srgbClr val="E5BEB2"/>
            </a:solidFill>
            <a:prstDash val="solid"/>
          </a:ln>
        </p:spPr>
        <p:txBody>
          <a:bodyPr/>
          <a:lstStyle/>
          <a:p>
            <a:endParaRPr lang="en-US" sz="2800">
              <a:latin typeface="Times New Roman" panose="02020603050405020304" pitchFamily="18" charset="0"/>
              <a:cs typeface="Times New Roman" panose="02020603050405020304" pitchFamily="18" charset="0"/>
            </a:endParaRPr>
          </a:p>
        </p:txBody>
      </p:sp>
      <p:sp>
        <p:nvSpPr>
          <p:cNvPr id="18" name="Text 16"/>
          <p:cNvSpPr/>
          <p:nvPr/>
        </p:nvSpPr>
        <p:spPr>
          <a:xfrm>
            <a:off x="7770852" y="6597968"/>
            <a:ext cx="5867400" cy="635079"/>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Times New Roman" panose="02020603050405020304" pitchFamily="18" charset="0"/>
                <a:ea typeface="Open Sans" pitchFamily="34" charset="-122"/>
                <a:cs typeface="Times New Roman" panose="02020603050405020304" pitchFamily="18" charset="0"/>
              </a:rPr>
              <a:t>Policy Advocacy:</a:t>
            </a:r>
            <a:r>
              <a:rPr lang="en-US" sz="2000" dirty="0">
                <a:solidFill>
                  <a:srgbClr val="000000"/>
                </a:solidFill>
                <a:latin typeface="Times New Roman" panose="02020603050405020304" pitchFamily="18" charset="0"/>
                <a:ea typeface="Open Sans" pitchFamily="34" charset="-122"/>
                <a:cs typeface="Times New Roman" panose="02020603050405020304" pitchFamily="18" charset="0"/>
              </a:rPr>
              <a:t> The robust findings strengthened the case for targeted policy intervention to promote equitable funding.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325</TotalTime>
  <Words>1251</Words>
  <Application>Microsoft Macintosh PowerPoint</Application>
  <PresentationFormat>Custom</PresentationFormat>
  <Paragraphs>103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Times New Roman</vt:lpstr>
      <vt:lpstr>Aptos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Aayush purohit</dc:creator>
  <cp:keywords/>
  <dc:description/>
  <cp:lastModifiedBy>Aayush Ketan Purohit</cp:lastModifiedBy>
  <cp:revision>4</cp:revision>
  <dcterms:created xsi:type="dcterms:W3CDTF">2025-08-28T08:09:16Z</dcterms:created>
  <dcterms:modified xsi:type="dcterms:W3CDTF">2025-08-31T07:20:49Z</dcterms:modified>
  <cp:category/>
</cp:coreProperties>
</file>